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82"/>
  </p:notesMasterIdLst>
  <p:sldIdLst>
    <p:sldId id="256" r:id="rId3"/>
    <p:sldId id="258" r:id="rId4"/>
    <p:sldId id="257" r:id="rId5"/>
    <p:sldId id="260" r:id="rId6"/>
    <p:sldId id="261" r:id="rId7"/>
    <p:sldId id="262" r:id="rId8"/>
    <p:sldId id="263" r:id="rId9"/>
    <p:sldId id="264" r:id="rId10"/>
    <p:sldId id="265" r:id="rId11"/>
    <p:sldId id="266" r:id="rId12"/>
    <p:sldId id="267" r:id="rId13"/>
    <p:sldId id="269" r:id="rId14"/>
    <p:sldId id="277" r:id="rId15"/>
    <p:sldId id="278" r:id="rId16"/>
    <p:sldId id="279" r:id="rId17"/>
    <p:sldId id="280" r:id="rId18"/>
    <p:sldId id="281" r:id="rId19"/>
    <p:sldId id="294" r:id="rId20"/>
    <p:sldId id="295" r:id="rId21"/>
    <p:sldId id="296" r:id="rId22"/>
    <p:sldId id="297" r:id="rId23"/>
    <p:sldId id="298" r:id="rId24"/>
    <p:sldId id="299" r:id="rId25"/>
    <p:sldId id="30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302" r:id="rId39"/>
    <p:sldId id="303" r:id="rId40"/>
    <p:sldId id="301"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21" r:id="rId56"/>
    <p:sldId id="322" r:id="rId57"/>
    <p:sldId id="323" r:id="rId58"/>
    <p:sldId id="324" r:id="rId59"/>
    <p:sldId id="325" r:id="rId60"/>
    <p:sldId id="326" r:id="rId61"/>
    <p:sldId id="327" r:id="rId62"/>
    <p:sldId id="330" r:id="rId63"/>
    <p:sldId id="328" r:id="rId64"/>
    <p:sldId id="329" r:id="rId65"/>
    <p:sldId id="331" r:id="rId66"/>
    <p:sldId id="332" r:id="rId67"/>
    <p:sldId id="333" r:id="rId68"/>
    <p:sldId id="334" r:id="rId69"/>
    <p:sldId id="335" r:id="rId70"/>
    <p:sldId id="336" r:id="rId71"/>
    <p:sldId id="337" r:id="rId72"/>
    <p:sldId id="338" r:id="rId73"/>
    <p:sldId id="339" r:id="rId74"/>
    <p:sldId id="340" r:id="rId75"/>
    <p:sldId id="341" r:id="rId76"/>
    <p:sldId id="318" r:id="rId77"/>
    <p:sldId id="319" r:id="rId78"/>
    <p:sldId id="320" r:id="rId79"/>
    <p:sldId id="259" r:id="rId80"/>
    <p:sldId id="342" r:id="rId81"/>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Page" id="{D8BB7584-D11F-407D-9E87-E8CBF92BCD05}">
          <p14:sldIdLst>
            <p14:sldId id="256"/>
          </p14:sldIdLst>
        </p14:section>
        <p14:section name="The Story of the Internet" id="{BCCDEF38-6A27-4095-A88B-1F5827DA4CAF}">
          <p14:sldIdLst>
            <p14:sldId id="258"/>
            <p14:sldId id="257"/>
            <p14:sldId id="260"/>
            <p14:sldId id="261"/>
            <p14:sldId id="262"/>
            <p14:sldId id="263"/>
            <p14:sldId id="264"/>
            <p14:sldId id="265"/>
            <p14:sldId id="266"/>
            <p14:sldId id="267"/>
            <p14:sldId id="269"/>
          </p14:sldIdLst>
        </p14:section>
        <p14:section name="The Story of Web" id="{CE4D0D99-445E-4B7A-9774-1E7F2EE8B838}">
          <p14:sldIdLst>
            <p14:sldId id="277"/>
            <p14:sldId id="278"/>
            <p14:sldId id="279"/>
            <p14:sldId id="280"/>
            <p14:sldId id="281"/>
          </p14:sldIdLst>
        </p14:section>
        <p14:section name="The Story of Your First Website" id="{FD73999F-0D84-40C7-9FA0-C90346D4575B}">
          <p14:sldIdLst>
            <p14:sldId id="294"/>
            <p14:sldId id="295"/>
            <p14:sldId id="296"/>
            <p14:sldId id="297"/>
            <p14:sldId id="298"/>
            <p14:sldId id="299"/>
            <p14:sldId id="300"/>
          </p14:sldIdLst>
        </p14:section>
        <p14:section name="HTML Basic" id="{20330FC8-3BF1-4F86-84F7-80657191FBA9}">
          <p14:sldIdLst>
            <p14:sldId id="282"/>
            <p14:sldId id="283"/>
            <p14:sldId id="284"/>
            <p14:sldId id="285"/>
            <p14:sldId id="286"/>
            <p14:sldId id="287"/>
            <p14:sldId id="288"/>
            <p14:sldId id="289"/>
            <p14:sldId id="290"/>
            <p14:sldId id="291"/>
            <p14:sldId id="292"/>
            <p14:sldId id="293"/>
            <p14:sldId id="302"/>
            <p14:sldId id="303"/>
          </p14:sldIdLst>
        </p14:section>
        <p14:section name="CSS Basic" id="{7AB7DBB6-C916-4647-8D96-D8C4599E63B5}">
          <p14:sldIdLst>
            <p14:sldId id="301"/>
            <p14:sldId id="304"/>
            <p14:sldId id="305"/>
            <p14:sldId id="306"/>
            <p14:sldId id="307"/>
            <p14:sldId id="308"/>
            <p14:sldId id="309"/>
            <p14:sldId id="310"/>
            <p14:sldId id="311"/>
            <p14:sldId id="312"/>
            <p14:sldId id="313"/>
            <p14:sldId id="314"/>
            <p14:sldId id="315"/>
            <p14:sldId id="316"/>
            <p14:sldId id="317"/>
          </p14:sldIdLst>
        </p14:section>
        <p14:section name="JS Basic" id="{44D2C431-F17F-40FF-AF19-06367A6928B7}">
          <p14:sldIdLst>
            <p14:sldId id="321"/>
            <p14:sldId id="322"/>
            <p14:sldId id="323"/>
            <p14:sldId id="324"/>
            <p14:sldId id="325"/>
            <p14:sldId id="326"/>
            <p14:sldId id="327"/>
            <p14:sldId id="330"/>
            <p14:sldId id="328"/>
            <p14:sldId id="329"/>
            <p14:sldId id="331"/>
            <p14:sldId id="332"/>
            <p14:sldId id="333"/>
            <p14:sldId id="334"/>
            <p14:sldId id="335"/>
            <p14:sldId id="336"/>
            <p14:sldId id="337"/>
            <p14:sldId id="338"/>
            <p14:sldId id="339"/>
            <p14:sldId id="340"/>
            <p14:sldId id="341"/>
          </p14:sldIdLst>
        </p14:section>
        <p14:section name="More Resource" id="{C3F8EFD1-802C-4F92-A441-CD01C8ACDE5F}">
          <p14:sldIdLst>
            <p14:sldId id="318"/>
            <p14:sldId id="319"/>
            <p14:sldId id="320"/>
            <p14:sldId id="259"/>
          </p14:sldIdLst>
        </p14:section>
        <p14:section name="End of The Journey" id="{19888071-D05D-4E40-84A0-42004D53B9F6}">
          <p14:sldIdLst>
            <p14:sldId id="3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AF2F"/>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77102" autoAdjust="0"/>
  </p:normalViewPr>
  <p:slideViewPr>
    <p:cSldViewPr snapToGrid="0">
      <p:cViewPr varScale="1">
        <p:scale>
          <a:sx n="57" d="100"/>
          <a:sy n="57" d="100"/>
        </p:scale>
        <p:origin x="1134"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999" cy="356437"/>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idx="1"/>
          </p:nvPr>
        </p:nvSpPr>
        <p:spPr>
          <a:xfrm>
            <a:off x="5797246" y="0"/>
            <a:ext cx="4434999" cy="356437"/>
          </a:xfrm>
          <a:prstGeom prst="rect">
            <a:avLst/>
          </a:prstGeom>
        </p:spPr>
        <p:txBody>
          <a:bodyPr vert="horz" lIns="99075" tIns="49538" rIns="99075" bIns="49538" rtlCol="0"/>
          <a:lstStyle>
            <a:lvl1pPr algn="r">
              <a:defRPr sz="1300"/>
            </a:lvl1pPr>
          </a:lstStyle>
          <a:p>
            <a:fld id="{59636A07-C2C8-42F6-B9A6-4F7E8A61DD67}" type="datetimeFigureOut">
              <a:rPr lang="en-US" smtClean="0"/>
              <a:t>9/7/2018</a:t>
            </a:fld>
            <a:endParaRPr lang="en-US"/>
          </a:p>
        </p:txBody>
      </p:sp>
      <p:sp>
        <p:nvSpPr>
          <p:cNvPr id="4" name="Slide Image Placeholder 3"/>
          <p:cNvSpPr>
            <a:spLocks noGrp="1" noRot="1" noChangeAspect="1"/>
          </p:cNvSpPr>
          <p:nvPr>
            <p:ph type="sldImg" idx="2"/>
          </p:nvPr>
        </p:nvSpPr>
        <p:spPr>
          <a:xfrm>
            <a:off x="2986088" y="887413"/>
            <a:ext cx="4264025" cy="2398712"/>
          </a:xfrm>
          <a:prstGeom prst="rect">
            <a:avLst/>
          </a:prstGeom>
          <a:noFill/>
          <a:ln w="12700">
            <a:solidFill>
              <a:prstClr val="black"/>
            </a:solid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a:xfrm>
            <a:off x="1023462" y="3418830"/>
            <a:ext cx="8187690" cy="2797225"/>
          </a:xfrm>
          <a:prstGeom prst="rect">
            <a:avLst/>
          </a:prstGeom>
        </p:spPr>
        <p:txBody>
          <a:bodyPr vert="horz" lIns="99075" tIns="49538" rIns="99075" bIns="49538"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747628"/>
            <a:ext cx="4434999" cy="356436"/>
          </a:xfrm>
          <a:prstGeom prst="rect">
            <a:avLst/>
          </a:prstGeom>
        </p:spPr>
        <p:txBody>
          <a:bodyPr vert="horz" lIns="99075" tIns="49538" rIns="99075" bIns="49538" rtlCol="0" anchor="b"/>
          <a:lstStyle>
            <a:lvl1pPr algn="l">
              <a:defRPr sz="1300"/>
            </a:lvl1pPr>
          </a:lstStyle>
          <a:p>
            <a:endParaRPr lang="en-US"/>
          </a:p>
        </p:txBody>
      </p:sp>
      <p:sp>
        <p:nvSpPr>
          <p:cNvPr id="7" name="Slide Number Placeholder 6"/>
          <p:cNvSpPr>
            <a:spLocks noGrp="1"/>
          </p:cNvSpPr>
          <p:nvPr>
            <p:ph type="sldNum" sz="quarter" idx="5"/>
          </p:nvPr>
        </p:nvSpPr>
        <p:spPr>
          <a:xfrm>
            <a:off x="5797246" y="6747628"/>
            <a:ext cx="4434999" cy="356436"/>
          </a:xfrm>
          <a:prstGeom prst="rect">
            <a:avLst/>
          </a:prstGeom>
        </p:spPr>
        <p:txBody>
          <a:bodyPr vert="horz" lIns="99075" tIns="49538" rIns="99075" bIns="49538" rtlCol="0" anchor="b"/>
          <a:lstStyle>
            <a:lvl1pPr algn="r">
              <a:defRPr sz="1300"/>
            </a:lvl1pPr>
          </a:lstStyle>
          <a:p>
            <a:fld id="{E3EE11DF-3D08-4740-A96F-F0A7D4ED0056}" type="slidenum">
              <a:rPr lang="en-US" smtClean="0"/>
              <a:t>‹#›</a:t>
            </a:fld>
            <a:endParaRPr lang="en-US"/>
          </a:p>
        </p:txBody>
      </p:sp>
    </p:spTree>
    <p:extLst>
      <p:ext uri="{BB962C8B-B14F-4D97-AF65-F5344CB8AC3E}">
        <p14:creationId xmlns:p14="http://schemas.microsoft.com/office/powerpoint/2010/main" val="178874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eveloper.mozilla.org/en-US/docs/Web/HTML/Element/p"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mozilla.org/en-US/docs/Web/CSS/margin#Values"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developer.mozilla.org/en-US/docs/Web/HTML/Element/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eveloper.mozilla.org/en-US/docs/Web/HTML/Element/body"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eveloper.mozilla.org/en-US/docs/Web/API/Document/querySelector"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eveloper.mozilla.org/en-US/docs/Web/API/Node/textConten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news.codecademy.com/your-guide-to-semicolons-in-javascript/"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mothereff.in/js-variables" TargetMode="External"/><Relationship Id="rId4" Type="http://schemas.openxmlformats.org/officeDocument/2006/relationships/hyperlink" Target="http://www.codelifter.com/main/tips/tip_020.shtml"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en-US/docs/Web/Events/click"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eveloper.mozilla.org/en-US/docs/Web/Events/click"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eveloper.mozilla.org/en-US/docs/Web/API/Window.prompt"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1</a:t>
            </a:fld>
            <a:endParaRPr lang="en-US"/>
          </a:p>
        </p:txBody>
      </p:sp>
    </p:spTree>
    <p:extLst>
      <p:ext uri="{BB962C8B-B14F-4D97-AF65-F5344CB8AC3E}">
        <p14:creationId xmlns:p14="http://schemas.microsoft.com/office/powerpoint/2010/main" val="41836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smtClean="0"/>
              <a:t>Nah,</a:t>
            </a:r>
            <a:r>
              <a:rPr lang="en-ID" b="0" i="0" baseline="0" smtClean="0"/>
              <a:t> jaringan telepon kita terkoneksi dengan jaringan luar dengan melalui </a:t>
            </a:r>
            <a:r>
              <a:rPr lang="en-ID" b="0" i="1" baseline="0" smtClean="0"/>
              <a:t>Internet Service Provider </a:t>
            </a:r>
            <a:r>
              <a:rPr lang="en-ID" b="0" i="0" baseline="0" smtClean="0"/>
              <a:t>(ISP). ISP adalah perusaan yang mengatur router special yang menghubungkan seluruh dunia dan dapat mengakses router special milik ISP lainnya. Pesan kita dapat melewati jalur ini dan sampai ke tujuan deh! </a:t>
            </a:r>
          </a:p>
          <a:p>
            <a:endParaRPr lang="en-ID" b="0" i="0" baseline="0" smtClean="0"/>
          </a:p>
          <a:p>
            <a:r>
              <a:rPr lang="en-ID" b="0" i="0" baseline="0" smtClean="0"/>
              <a:t>Sederhananya, Internet teh cuma jaringan begini tapi banyak aja.</a:t>
            </a:r>
            <a:endParaRPr lang="en-US" b="0" i="0"/>
          </a:p>
        </p:txBody>
      </p:sp>
      <p:sp>
        <p:nvSpPr>
          <p:cNvPr id="4" name="Slide Number Placeholder 3"/>
          <p:cNvSpPr>
            <a:spLocks noGrp="1"/>
          </p:cNvSpPr>
          <p:nvPr>
            <p:ph type="sldNum" sz="quarter" idx="10"/>
          </p:nvPr>
        </p:nvSpPr>
        <p:spPr/>
        <p:txBody>
          <a:bodyPr/>
          <a:lstStyle/>
          <a:p>
            <a:fld id="{E3EE11DF-3D08-4740-A96F-F0A7D4ED0056}" type="slidenum">
              <a:rPr lang="en-US" smtClean="0"/>
              <a:t>10</a:t>
            </a:fld>
            <a:endParaRPr lang="en-US"/>
          </a:p>
        </p:txBody>
      </p:sp>
    </p:spTree>
    <p:extLst>
      <p:ext uri="{BB962C8B-B14F-4D97-AF65-F5344CB8AC3E}">
        <p14:creationId xmlns:p14="http://schemas.microsoft.com/office/powerpoint/2010/main" val="2039979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0" smtClean="0"/>
              <a:t>Pesan kita bisa</a:t>
            </a:r>
            <a:r>
              <a:rPr lang="en-ID" b="0" i="0" baseline="0" smtClean="0"/>
              <a:t> sampai ke computer tujuan lewat sesuatu bernama IP (Internet protocol) address. Biasanya suka ada tuh di pc kalian kaya 192.168.2.10</a:t>
            </a:r>
          </a:p>
          <a:p>
            <a:r>
              <a:rPr lang="en-ID" b="0" i="0" baseline="0" smtClean="0"/>
              <a:t>Misalnya.</a:t>
            </a:r>
          </a:p>
          <a:p>
            <a:endParaRPr lang="en-ID" b="0" i="0" baseline="0" smtClean="0"/>
          </a:p>
          <a:p>
            <a:r>
              <a:rPr lang="en-ID" b="0" i="0" baseline="0" smtClean="0"/>
              <a:t>Tapi, karena kita manusia. Kita ga suka inget angka, kecuali tanggal ulang tahun doi sama sisa saldo di bank? (eh). Jadi kita bikin alias dari IP address itu namanya </a:t>
            </a:r>
            <a:r>
              <a:rPr lang="en-ID" b="0" i="1" baseline="0" smtClean="0"/>
              <a:t>Domain Name</a:t>
            </a:r>
            <a:r>
              <a:rPr lang="en-ID" b="0" i="0" baseline="0" smtClean="0"/>
              <a:t>. Nah, contohnya google.com adalah domain untuk IP address 173.194.121.32 (Contoh ya). Yay kita bias kemana-mana pake nama aja sekarang!</a:t>
            </a:r>
            <a:endParaRPr lang="en-US" b="0" i="0"/>
          </a:p>
        </p:txBody>
      </p:sp>
      <p:sp>
        <p:nvSpPr>
          <p:cNvPr id="4" name="Slide Number Placeholder 3"/>
          <p:cNvSpPr>
            <a:spLocks noGrp="1"/>
          </p:cNvSpPr>
          <p:nvPr>
            <p:ph type="sldNum" sz="quarter" idx="10"/>
          </p:nvPr>
        </p:nvSpPr>
        <p:spPr/>
        <p:txBody>
          <a:bodyPr/>
          <a:lstStyle/>
          <a:p>
            <a:fld id="{E3EE11DF-3D08-4740-A96F-F0A7D4ED0056}" type="slidenum">
              <a:rPr lang="en-US" smtClean="0"/>
              <a:t>11</a:t>
            </a:fld>
            <a:endParaRPr lang="en-US"/>
          </a:p>
        </p:txBody>
      </p:sp>
    </p:spTree>
    <p:extLst>
      <p:ext uri="{BB962C8B-B14F-4D97-AF65-F5344CB8AC3E}">
        <p14:creationId xmlns:p14="http://schemas.microsoft.com/office/powerpoint/2010/main" val="3849751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Jadi,</a:t>
            </a:r>
            <a:r>
              <a:rPr lang="en-ID" baseline="0" smtClean="0"/>
              <a:t> dua hal tersebut beda ya gengs!</a:t>
            </a:r>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12</a:t>
            </a:fld>
            <a:endParaRPr lang="en-US"/>
          </a:p>
        </p:txBody>
      </p:sp>
    </p:spTree>
    <p:extLst>
      <p:ext uri="{BB962C8B-B14F-4D97-AF65-F5344CB8AC3E}">
        <p14:creationId xmlns:p14="http://schemas.microsoft.com/office/powerpoint/2010/main" val="892451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13</a:t>
            </a:fld>
            <a:endParaRPr lang="en-US"/>
          </a:p>
        </p:txBody>
      </p:sp>
    </p:spTree>
    <p:extLst>
      <p:ext uri="{BB962C8B-B14F-4D97-AF65-F5344CB8AC3E}">
        <p14:creationId xmlns:p14="http://schemas.microsoft.com/office/powerpoint/2010/main" val="2113508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smtClean="0">
                <a:latin typeface="Open Sans Light" panose="020B0306030504020204" pitchFamily="34" charset="0"/>
                <a:ea typeface="Open Sans Light" panose="020B0306030504020204" pitchFamily="34" charset="0"/>
                <a:cs typeface="Open Sans Light" panose="020B0306030504020204" pitchFamily="34" charset="0"/>
              </a:rPr>
              <a:t>Komputer yang terhubung ke web, umumnya dimodelkan sebagai klien dan server.</a:t>
            </a:r>
            <a:endParaRPr lang="en-US" b="1" smtClean="0">
              <a:latin typeface="Open Sans Light" panose="020B0306030504020204" pitchFamily="34" charset="0"/>
              <a:ea typeface="Open Sans Light" panose="020B0306030504020204" pitchFamily="34" charset="0"/>
              <a:cs typeface="Open Sans Light" panose="020B0306030504020204" pitchFamily="34" charset="0"/>
            </a:endParaRPr>
          </a:p>
          <a:p>
            <a:pPr defTabSz="990752">
              <a:defRPr/>
            </a:pPr>
            <a:endParaRPr lang="en-GB" smtClean="0"/>
          </a:p>
          <a:p>
            <a:r>
              <a:rPr lang="en-GB" smtClean="0"/>
              <a:t>Klien adalah pengguna web umum yang</a:t>
            </a:r>
            <a:r>
              <a:rPr lang="en-GB" baseline="0" smtClean="0"/>
              <a:t> mengakses web menggunakan gawai yang terhubung dengan internet via web browser.</a:t>
            </a:r>
          </a:p>
          <a:p>
            <a:r>
              <a:rPr lang="en-GB" baseline="0" smtClean="0"/>
              <a:t>Server adalah computer yang menyimpan halaman web, situs, atau aplikasi. Ketika klien meminta akses ke halaman web, situs, atau aplikasi, server mengirimkan salinannya ke klien agar dapat ditampilkan pada browser klien</a:t>
            </a:r>
          </a:p>
          <a:p>
            <a:endParaRPr lang="en-GB" baseline="0" smtClean="0"/>
          </a:p>
          <a:p>
            <a:r>
              <a:rPr lang="en-GB" baseline="0" smtClean="0"/>
              <a:t>Umumnya, model </a:t>
            </a:r>
            <a:r>
              <a:rPr lang="en-GB" i="1" baseline="0" smtClean="0"/>
              <a:t>request </a:t>
            </a:r>
            <a:r>
              <a:rPr lang="en-GB" baseline="0" smtClean="0"/>
              <a:t>and </a:t>
            </a:r>
            <a:r>
              <a:rPr lang="en-GB" i="1" baseline="0" smtClean="0"/>
              <a:t>response </a:t>
            </a:r>
            <a:r>
              <a:rPr lang="en-GB" i="0" baseline="0" smtClean="0"/>
              <a:t>sering digunakan dalam model web.</a:t>
            </a:r>
            <a:endParaRPr lang="en-GB" i="1" baseline="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14</a:t>
            </a:fld>
            <a:endParaRPr lang="en-US"/>
          </a:p>
        </p:txBody>
      </p:sp>
    </p:spTree>
    <p:extLst>
      <p:ext uri="{BB962C8B-B14F-4D97-AF65-F5344CB8AC3E}">
        <p14:creationId xmlns:p14="http://schemas.microsoft.com/office/powerpoint/2010/main" val="1123154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baseline="0" smtClean="0"/>
              <a:t>Bayangkan aja kalo Web adalah sebuah jalan. Kalian adalah klien yang datang dari rumah kalian di sebelah kiri jalan dan toko yang kalian tuju adalah server yang ada di kanan jalan. </a:t>
            </a:r>
          </a:p>
          <a:p>
            <a:endParaRPr lang="en-GB" i="0" baseline="0" smtClean="0"/>
          </a:p>
          <a:p>
            <a:r>
              <a:rPr lang="en-GB" i="0" baseline="0" smtClean="0"/>
              <a:t>Selain kedua hal tersebut, kalian butuh:</a:t>
            </a:r>
          </a:p>
          <a:p>
            <a:pPr marL="247688" indent="-247688">
              <a:buAutoNum type="arabicPeriod"/>
            </a:pPr>
            <a:r>
              <a:rPr lang="en-GB" i="0" baseline="0" smtClean="0"/>
              <a:t>Koneksi internet, yang ngasih kalian akses untuk mengirim dan menerima data dari web. Sederhananya semacam zebra cross atau jalan.</a:t>
            </a:r>
          </a:p>
          <a:p>
            <a:pPr marL="247688" indent="-247688">
              <a:buAutoNum type="arabicPeriod"/>
            </a:pPr>
            <a:r>
              <a:rPr lang="en-GB" i="0" baseline="0" smtClean="0"/>
              <a:t>TCP/IP, adalah sebuah protocol yang ngasih tau gimana sih cara melakukan sesuatu di web. Contohnya via Mobil, sepeda, atau jalan kaki pasti punya jalur yang beda dan prosedur belanja yang beda (Inget aja McD ada </a:t>
            </a:r>
            <a:r>
              <a:rPr lang="en-GB" i="1" baseline="0" smtClean="0"/>
              <a:t>drive thru </a:t>
            </a:r>
            <a:r>
              <a:rPr lang="en-GB" i="0" baseline="0" smtClean="0"/>
              <a:t>ada yang ngantri konvensional)</a:t>
            </a:r>
          </a:p>
          <a:p>
            <a:pPr marL="247688" indent="-247688">
              <a:buAutoNum type="arabicPeriod"/>
            </a:pPr>
            <a:r>
              <a:rPr lang="en-GB" i="0" baseline="0" smtClean="0"/>
              <a:t>DNS, sederhananya kaya phone book. Mau tau nih McD ada dimana. Nah DNS ngasih alamat jelasnya (IP Address kalo disini)</a:t>
            </a:r>
          </a:p>
          <a:p>
            <a:pPr marL="247688" indent="-247688">
              <a:buAutoNum type="arabicPeriod"/>
            </a:pPr>
            <a:r>
              <a:rPr lang="en-GB" i="0" baseline="0" smtClean="0"/>
              <a:t>HTTP, Protokol aplikasi, analoginya Bahasa yang kamu pakai buat mesen di toko tersebut.</a:t>
            </a:r>
          </a:p>
          <a:p>
            <a:pPr marL="247688" indent="-247688">
              <a:buAutoNum type="arabicPeriod"/>
            </a:pPr>
            <a:r>
              <a:rPr lang="en-GB" i="0" baseline="0" smtClean="0"/>
              <a:t>Selain itu, ada juga file tambahan kaya kode html css sama js dan asset kaya video, gambar, music.</a:t>
            </a:r>
          </a:p>
          <a:p>
            <a:endParaRPr lang="en-GB" i="0" baseline="0" smtClean="0"/>
          </a:p>
          <a:p>
            <a:r>
              <a:rPr lang="en-GB" i="0" baseline="0" smtClean="0"/>
              <a:t>Selain klien dan server. Kalian harus</a:t>
            </a:r>
          </a:p>
        </p:txBody>
      </p:sp>
      <p:sp>
        <p:nvSpPr>
          <p:cNvPr id="4" name="Slide Number Placeholder 3"/>
          <p:cNvSpPr>
            <a:spLocks noGrp="1"/>
          </p:cNvSpPr>
          <p:nvPr>
            <p:ph type="sldNum" sz="quarter" idx="10"/>
          </p:nvPr>
        </p:nvSpPr>
        <p:spPr/>
        <p:txBody>
          <a:bodyPr/>
          <a:lstStyle/>
          <a:p>
            <a:fld id="{E3EE11DF-3D08-4740-A96F-F0A7D4ED0056}" type="slidenum">
              <a:rPr lang="en-US" smtClean="0"/>
              <a:t>15</a:t>
            </a:fld>
            <a:endParaRPr lang="en-US"/>
          </a:p>
        </p:txBody>
      </p:sp>
    </p:spTree>
    <p:extLst>
      <p:ext uri="{BB962C8B-B14F-4D97-AF65-F5344CB8AC3E}">
        <p14:creationId xmlns:p14="http://schemas.microsoft.com/office/powerpoint/2010/main" val="3501576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baseline="0" smtClean="0"/>
              <a:t>Satu-satu jelasinnya wkwk</a:t>
            </a:r>
          </a:p>
        </p:txBody>
      </p:sp>
      <p:sp>
        <p:nvSpPr>
          <p:cNvPr id="4" name="Slide Number Placeholder 3"/>
          <p:cNvSpPr>
            <a:spLocks noGrp="1"/>
          </p:cNvSpPr>
          <p:nvPr>
            <p:ph type="sldNum" sz="quarter" idx="10"/>
          </p:nvPr>
        </p:nvSpPr>
        <p:spPr/>
        <p:txBody>
          <a:bodyPr/>
          <a:lstStyle/>
          <a:p>
            <a:fld id="{E3EE11DF-3D08-4740-A96F-F0A7D4ED0056}" type="slidenum">
              <a:rPr lang="en-US" smtClean="0"/>
              <a:t>16</a:t>
            </a:fld>
            <a:endParaRPr lang="en-US"/>
          </a:p>
        </p:txBody>
      </p:sp>
    </p:spTree>
    <p:extLst>
      <p:ext uri="{BB962C8B-B14F-4D97-AF65-F5344CB8AC3E}">
        <p14:creationId xmlns:p14="http://schemas.microsoft.com/office/powerpoint/2010/main" val="3095783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0" baseline="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17</a:t>
            </a:fld>
            <a:endParaRPr lang="en-US"/>
          </a:p>
        </p:txBody>
      </p:sp>
    </p:spTree>
    <p:extLst>
      <p:ext uri="{BB962C8B-B14F-4D97-AF65-F5344CB8AC3E}">
        <p14:creationId xmlns:p14="http://schemas.microsoft.com/office/powerpoint/2010/main" val="2308442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Sesi Workshop</a:t>
            </a:r>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18</a:t>
            </a:fld>
            <a:endParaRPr lang="en-US"/>
          </a:p>
        </p:txBody>
      </p:sp>
    </p:spTree>
    <p:extLst>
      <p:ext uri="{BB962C8B-B14F-4D97-AF65-F5344CB8AC3E}">
        <p14:creationId xmlns:p14="http://schemas.microsoft.com/office/powerpoint/2010/main" val="1649066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Cukup deskriptif lah ya</a:t>
            </a:r>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19</a:t>
            </a:fld>
            <a:endParaRPr lang="en-US"/>
          </a:p>
        </p:txBody>
      </p:sp>
    </p:spTree>
    <p:extLst>
      <p:ext uri="{BB962C8B-B14F-4D97-AF65-F5344CB8AC3E}">
        <p14:creationId xmlns:p14="http://schemas.microsoft.com/office/powerpoint/2010/main" val="3336256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2</a:t>
            </a:fld>
            <a:endParaRPr lang="en-US"/>
          </a:p>
        </p:txBody>
      </p:sp>
    </p:spTree>
    <p:extLst>
      <p:ext uri="{BB962C8B-B14F-4D97-AF65-F5344CB8AC3E}">
        <p14:creationId xmlns:p14="http://schemas.microsoft.com/office/powerpoint/2010/main" val="2412543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20</a:t>
            </a:fld>
            <a:endParaRPr lang="en-US"/>
          </a:p>
        </p:txBody>
      </p:sp>
    </p:spTree>
    <p:extLst>
      <p:ext uri="{BB962C8B-B14F-4D97-AF65-F5344CB8AC3E}">
        <p14:creationId xmlns:p14="http://schemas.microsoft.com/office/powerpoint/2010/main" val="423501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Pada proyek besar,</a:t>
            </a:r>
            <a:r>
              <a:rPr lang="en-GB" baseline="0" smtClean="0"/>
              <a:t> umumnya desain sketsa kasar seperti inilah yang kemudian didigitalisasi dan dibuat mockupnya. Tim desain proyek mencakup tim UI dan UX.</a:t>
            </a:r>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21</a:t>
            </a:fld>
            <a:endParaRPr lang="en-US"/>
          </a:p>
        </p:txBody>
      </p:sp>
    </p:spTree>
    <p:extLst>
      <p:ext uri="{BB962C8B-B14F-4D97-AF65-F5344CB8AC3E}">
        <p14:creationId xmlns:p14="http://schemas.microsoft.com/office/powerpoint/2010/main" val="2884485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22</a:t>
            </a:fld>
            <a:endParaRPr lang="en-US"/>
          </a:p>
        </p:txBody>
      </p:sp>
    </p:spTree>
    <p:extLst>
      <p:ext uri="{BB962C8B-B14F-4D97-AF65-F5344CB8AC3E}">
        <p14:creationId xmlns:p14="http://schemas.microsoft.com/office/powerpoint/2010/main" val="3626687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23</a:t>
            </a:fld>
            <a:endParaRPr lang="en-US"/>
          </a:p>
        </p:txBody>
      </p:sp>
    </p:spTree>
    <p:extLst>
      <p:ext uri="{BB962C8B-B14F-4D97-AF65-F5344CB8AC3E}">
        <p14:creationId xmlns:p14="http://schemas.microsoft.com/office/powerpoint/2010/main" val="2175919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24</a:t>
            </a:fld>
            <a:endParaRPr lang="en-US"/>
          </a:p>
        </p:txBody>
      </p:sp>
    </p:spTree>
    <p:extLst>
      <p:ext uri="{BB962C8B-B14F-4D97-AF65-F5344CB8AC3E}">
        <p14:creationId xmlns:p14="http://schemas.microsoft.com/office/powerpoint/2010/main" val="3641014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25</a:t>
            </a:fld>
            <a:endParaRPr lang="en-US"/>
          </a:p>
        </p:txBody>
      </p:sp>
    </p:spTree>
    <p:extLst>
      <p:ext uri="{BB962C8B-B14F-4D97-AF65-F5344CB8AC3E}">
        <p14:creationId xmlns:p14="http://schemas.microsoft.com/office/powerpoint/2010/main" val="2442610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0" baseline="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26</a:t>
            </a:fld>
            <a:endParaRPr lang="en-US"/>
          </a:p>
        </p:txBody>
      </p:sp>
    </p:spTree>
    <p:extLst>
      <p:ext uri="{BB962C8B-B14F-4D97-AF65-F5344CB8AC3E}">
        <p14:creationId xmlns:p14="http://schemas.microsoft.com/office/powerpoint/2010/main" val="924615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smtClean="0"/>
              <a:t>The opening tag:</a:t>
            </a:r>
            <a:r>
              <a:rPr lang="en-GB" smtClean="0"/>
              <a:t> berisi nama elemen,</a:t>
            </a:r>
            <a:r>
              <a:rPr lang="en-GB" baseline="0" smtClean="0"/>
              <a:t> menandakan kapan elemen dimulai (dalam kasus ini paragraph dimulai)</a:t>
            </a:r>
            <a:endParaRPr lang="en-GB" smtClean="0"/>
          </a:p>
          <a:p>
            <a:r>
              <a:rPr lang="en-GB" b="1" smtClean="0"/>
              <a:t>The closing tag:</a:t>
            </a:r>
            <a:r>
              <a:rPr lang="en-GB" smtClean="0"/>
              <a:t> sama</a:t>
            </a:r>
            <a:r>
              <a:rPr lang="en-GB" baseline="0" smtClean="0"/>
              <a:t> dengan opening tag, tapi ditambah </a:t>
            </a:r>
            <a:r>
              <a:rPr lang="en-GB" i="1" baseline="0" smtClean="0"/>
              <a:t>forward slash</a:t>
            </a:r>
            <a:r>
              <a:rPr lang="en-GB" i="0" baseline="0" smtClean="0"/>
              <a:t>, menandakan kapan elemen berakhir. Biasanya pemula suka lupa kasih closing tag, hasilnya ya jadi lucu.</a:t>
            </a:r>
          </a:p>
          <a:p>
            <a:r>
              <a:rPr lang="en-GB" b="1" smtClean="0"/>
              <a:t>The content:</a:t>
            </a:r>
            <a:r>
              <a:rPr lang="en-GB" smtClean="0"/>
              <a:t> This is the content of the element, which in this case is just text.</a:t>
            </a:r>
          </a:p>
          <a:p>
            <a:r>
              <a:rPr lang="en-GB" b="1" smtClean="0"/>
              <a:t>The element:</a:t>
            </a:r>
            <a:r>
              <a:rPr lang="en-GB" smtClean="0"/>
              <a:t> The opening tag, the closing tag, and the content together comprise the element.</a:t>
            </a:r>
          </a:p>
        </p:txBody>
      </p:sp>
      <p:sp>
        <p:nvSpPr>
          <p:cNvPr id="4" name="Slide Number Placeholder 3"/>
          <p:cNvSpPr>
            <a:spLocks noGrp="1"/>
          </p:cNvSpPr>
          <p:nvPr>
            <p:ph type="sldNum" sz="quarter" idx="10"/>
          </p:nvPr>
        </p:nvSpPr>
        <p:spPr/>
        <p:txBody>
          <a:bodyPr/>
          <a:lstStyle/>
          <a:p>
            <a:fld id="{E3EE11DF-3D08-4740-A96F-F0A7D4ED0056}" type="slidenum">
              <a:rPr lang="en-US" smtClean="0"/>
              <a:t>27</a:t>
            </a:fld>
            <a:endParaRPr lang="en-US"/>
          </a:p>
        </p:txBody>
      </p:sp>
    </p:spTree>
    <p:extLst>
      <p:ext uri="{BB962C8B-B14F-4D97-AF65-F5344CB8AC3E}">
        <p14:creationId xmlns:p14="http://schemas.microsoft.com/office/powerpoint/2010/main" val="1319897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smtClean="0"/>
              <a:t>Attribute</a:t>
            </a:r>
            <a:r>
              <a:rPr lang="en-GB" i="1" baseline="0" smtClean="0"/>
              <a:t> </a:t>
            </a:r>
            <a:r>
              <a:rPr lang="en-GB" i="0" baseline="0" smtClean="0"/>
              <a:t>digunakan untuk menyimpan informasi tambahan tentang elemen yang tidak ingin kita tampilkan pada webpage. Dalam kasus ini, class adalah nama </a:t>
            </a:r>
            <a:r>
              <a:rPr lang="en-GB" i="1" baseline="0" smtClean="0"/>
              <a:t>attribute</a:t>
            </a:r>
            <a:r>
              <a:rPr lang="en-GB" i="0" baseline="0" smtClean="0"/>
              <a:t>, dan editor-note adalah value dari attribute. Attribute dapat digunakan sebagai identifier untuk menargetkan elemen dalam styling nanti</a:t>
            </a:r>
            <a:endParaRPr lang="en-GB" i="1" smtClean="0"/>
          </a:p>
        </p:txBody>
      </p:sp>
      <p:sp>
        <p:nvSpPr>
          <p:cNvPr id="4" name="Slide Number Placeholder 3"/>
          <p:cNvSpPr>
            <a:spLocks noGrp="1"/>
          </p:cNvSpPr>
          <p:nvPr>
            <p:ph type="sldNum" sz="quarter" idx="10"/>
          </p:nvPr>
        </p:nvSpPr>
        <p:spPr/>
        <p:txBody>
          <a:bodyPr/>
          <a:lstStyle/>
          <a:p>
            <a:fld id="{E3EE11DF-3D08-4740-A96F-F0A7D4ED0056}" type="slidenum">
              <a:rPr lang="en-US" smtClean="0"/>
              <a:t>28</a:t>
            </a:fld>
            <a:endParaRPr lang="en-US"/>
          </a:p>
        </p:txBody>
      </p:sp>
    </p:spTree>
    <p:extLst>
      <p:ext uri="{BB962C8B-B14F-4D97-AF65-F5344CB8AC3E}">
        <p14:creationId xmlns:p14="http://schemas.microsoft.com/office/powerpoint/2010/main" val="2254498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smtClean="0"/>
              <a:t>Jangan lupa tagnya harus ngurut</a:t>
            </a:r>
            <a:r>
              <a:rPr lang="en-GB" i="0" baseline="0" smtClean="0"/>
              <a:t> nutupnya</a:t>
            </a:r>
            <a:endParaRPr lang="en-GB" i="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29</a:t>
            </a:fld>
            <a:endParaRPr lang="en-US"/>
          </a:p>
        </p:txBody>
      </p:sp>
    </p:spTree>
    <p:extLst>
      <p:ext uri="{BB962C8B-B14F-4D97-AF65-F5344CB8AC3E}">
        <p14:creationId xmlns:p14="http://schemas.microsoft.com/office/powerpoint/2010/main" val="3065904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Komunikasi</a:t>
            </a:r>
            <a:r>
              <a:rPr lang="en-GB" baseline="0" smtClean="0"/>
              <a:t> paling sederhana antar dua computer adalah One-to-One Network. Konektivitas antara keduanya bisa aja pake kabel, wireless, Bluetooth, infrared, suara, cahaya, atau apapun itu selama komunikasi diantara kedua computer bisa terjadi. </a:t>
            </a:r>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3</a:t>
            </a:fld>
            <a:endParaRPr lang="en-US"/>
          </a:p>
        </p:txBody>
      </p:sp>
    </p:spTree>
    <p:extLst>
      <p:ext uri="{BB962C8B-B14F-4D97-AF65-F5344CB8AC3E}">
        <p14:creationId xmlns:p14="http://schemas.microsoft.com/office/powerpoint/2010/main" val="1953851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smtClean="0"/>
              <a:t>Nah,</a:t>
            </a:r>
            <a:r>
              <a:rPr lang="en-GB" i="0" baseline="0" smtClean="0"/>
              <a:t> ada juga yang ga punya content, namanya empty element. Biasanya kalo nampilin media kaya image nih. Penjelasan image ada nanti.</a:t>
            </a:r>
            <a:endParaRPr lang="en-GB" i="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30</a:t>
            </a:fld>
            <a:endParaRPr lang="en-US"/>
          </a:p>
        </p:txBody>
      </p:sp>
    </p:spTree>
    <p:extLst>
      <p:ext uri="{BB962C8B-B14F-4D97-AF65-F5344CB8AC3E}">
        <p14:creationId xmlns:p14="http://schemas.microsoft.com/office/powerpoint/2010/main" val="2858136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US" smtClean="0"/>
              <a:t>&lt;!DOCTYPE html&gt; — the doctype: Tambahin</a:t>
            </a:r>
            <a:r>
              <a:rPr lang="en-US" baseline="0" smtClean="0"/>
              <a:t> aja, konvensi lama di HTML. Ada sejarahnya tapi ga penting-penting amat.</a:t>
            </a:r>
          </a:p>
          <a:p>
            <a:pPr marL="185766" indent="-185766">
              <a:buFont typeface="Arial" panose="020B0604020202020204" pitchFamily="34" charset="0"/>
              <a:buChar char="•"/>
            </a:pPr>
            <a:r>
              <a:rPr lang="en-US" smtClean="0"/>
              <a:t>&lt;html&gt;&lt;/html&gt; -- Biasanya disebut root element, seluruh sintaks</a:t>
            </a:r>
            <a:r>
              <a:rPr lang="en-US" baseline="0" smtClean="0"/>
              <a:t> html kita harus ada di dalam tag ini</a:t>
            </a:r>
          </a:p>
          <a:p>
            <a:pPr marL="185766" indent="-185766">
              <a:buFont typeface="Arial" panose="020B0604020202020204" pitchFamily="34" charset="0"/>
              <a:buChar char="•"/>
            </a:pPr>
            <a:r>
              <a:rPr lang="en-US" smtClean="0"/>
              <a:t>&lt;head&gt;&lt;/head&gt; -- Container dari seluruh</a:t>
            </a:r>
            <a:r>
              <a:rPr lang="en-US" baseline="0" smtClean="0"/>
              <a:t> element html yang bukan bagian dari konten yang ingin disajikan pada web. Contohnya metadata kaya page description, tag, script, dll</a:t>
            </a:r>
          </a:p>
          <a:p>
            <a:pPr marL="185766" indent="-185766">
              <a:buFont typeface="Arial" panose="020B0604020202020204" pitchFamily="34" charset="0"/>
              <a:buChar char="•"/>
            </a:pPr>
            <a:r>
              <a:rPr lang="en-US" smtClean="0"/>
              <a:t>&lt;meta charset="utf-8"&gt; --</a:t>
            </a:r>
            <a:r>
              <a:rPr lang="en-US" baseline="0" smtClean="0"/>
              <a:t> Elemen ini ngatur supaya dokumennya pakai konvensi UTF-8. Salah satu konvensi juga. Soalnya kebanyakan karakter sudah include pakai ini.</a:t>
            </a:r>
          </a:p>
          <a:p>
            <a:pPr marL="185766" indent="-185766">
              <a:buFont typeface="Arial" panose="020B0604020202020204" pitchFamily="34" charset="0"/>
              <a:buChar char="•"/>
            </a:pPr>
            <a:r>
              <a:rPr lang="en-US" smtClean="0"/>
              <a:t>&lt;title&gt;&lt;/title&gt; -- Elemen ini ngatur judul</a:t>
            </a:r>
            <a:r>
              <a:rPr lang="en-US" baseline="0" smtClean="0"/>
              <a:t> halaman</a:t>
            </a:r>
          </a:p>
          <a:p>
            <a:pPr marL="185766" indent="-185766">
              <a:buFont typeface="Arial" panose="020B0604020202020204" pitchFamily="34" charset="0"/>
              <a:buChar char="•"/>
            </a:pPr>
            <a:r>
              <a:rPr lang="en-US" smtClean="0"/>
              <a:t>&lt;body&gt;&lt;/body&gt; -- Elemen ini isinya konten yang pengen disajikan</a:t>
            </a:r>
            <a:r>
              <a:rPr lang="en-US" baseline="0" smtClean="0"/>
              <a:t>, contohnya tulisan, image, video, dll</a:t>
            </a:r>
            <a:endParaRPr lang="en-GB" i="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31</a:t>
            </a:fld>
            <a:endParaRPr lang="en-US"/>
          </a:p>
        </p:txBody>
      </p:sp>
    </p:spTree>
    <p:extLst>
      <p:ext uri="{BB962C8B-B14F-4D97-AF65-F5344CB8AC3E}">
        <p14:creationId xmlns:p14="http://schemas.microsoft.com/office/powerpoint/2010/main" val="2662064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smtClean="0"/>
              <a:t>Tag ini nampilin</a:t>
            </a:r>
            <a:r>
              <a:rPr lang="en-GB" i="0" baseline="0" smtClean="0"/>
              <a:t> image dari src</a:t>
            </a:r>
          </a:p>
          <a:p>
            <a:r>
              <a:rPr lang="en-GB" i="0" baseline="0" smtClean="0"/>
              <a:t>Pathnya relative terhadap posisi file html ini.</a:t>
            </a:r>
          </a:p>
          <a:p>
            <a:r>
              <a:rPr lang="en-GB" i="0" baseline="0" smtClean="0"/>
              <a:t>Alt (alternative) adalah tag yang bakal keliatan kalo image dihover atau dibacain buat orang visual impairment screen reader.</a:t>
            </a:r>
          </a:p>
          <a:p>
            <a:r>
              <a:rPr lang="en-GB" i="0" baseline="0" smtClean="0"/>
              <a:t>Alt text juga bakal muncul kalo imagenya gagal ke load. Jadi, tulis alt text yang cocok yaaa!</a:t>
            </a:r>
            <a:endParaRPr lang="en-GB" i="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32</a:t>
            </a:fld>
            <a:endParaRPr lang="en-US"/>
          </a:p>
        </p:txBody>
      </p:sp>
    </p:spTree>
    <p:extLst>
      <p:ext uri="{BB962C8B-B14F-4D97-AF65-F5344CB8AC3E}">
        <p14:creationId xmlns:p14="http://schemas.microsoft.com/office/powerpoint/2010/main" val="2382295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smtClean="0"/>
              <a:t>Maksimal header 6.</a:t>
            </a:r>
          </a:p>
        </p:txBody>
      </p:sp>
      <p:sp>
        <p:nvSpPr>
          <p:cNvPr id="4" name="Slide Number Placeholder 3"/>
          <p:cNvSpPr>
            <a:spLocks noGrp="1"/>
          </p:cNvSpPr>
          <p:nvPr>
            <p:ph type="sldNum" sz="quarter" idx="10"/>
          </p:nvPr>
        </p:nvSpPr>
        <p:spPr/>
        <p:txBody>
          <a:bodyPr/>
          <a:lstStyle/>
          <a:p>
            <a:fld id="{E3EE11DF-3D08-4740-A96F-F0A7D4ED0056}" type="slidenum">
              <a:rPr lang="en-US" smtClean="0"/>
              <a:t>33</a:t>
            </a:fld>
            <a:endParaRPr lang="en-US"/>
          </a:p>
        </p:txBody>
      </p:sp>
    </p:spTree>
    <p:extLst>
      <p:ext uri="{BB962C8B-B14F-4D97-AF65-F5344CB8AC3E}">
        <p14:creationId xmlns:p14="http://schemas.microsoft.com/office/powerpoint/2010/main" val="2366473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34</a:t>
            </a:fld>
            <a:endParaRPr lang="en-US"/>
          </a:p>
        </p:txBody>
      </p:sp>
    </p:spTree>
    <p:extLst>
      <p:ext uri="{BB962C8B-B14F-4D97-AF65-F5344CB8AC3E}">
        <p14:creationId xmlns:p14="http://schemas.microsoft.com/office/powerpoint/2010/main" val="446961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smtClean="0"/>
              <a:t>Ada</a:t>
            </a:r>
            <a:r>
              <a:rPr lang="en-GB" i="0" baseline="0" smtClean="0"/>
              <a:t> dua macam list ordered &lt;ol&gt; sama unordered &lt;ul&gt;.</a:t>
            </a:r>
            <a:endParaRPr lang="en-GB" i="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35</a:t>
            </a:fld>
            <a:endParaRPr lang="en-US"/>
          </a:p>
        </p:txBody>
      </p:sp>
    </p:spTree>
    <p:extLst>
      <p:ext uri="{BB962C8B-B14F-4D97-AF65-F5344CB8AC3E}">
        <p14:creationId xmlns:p14="http://schemas.microsoft.com/office/powerpoint/2010/main" val="2505813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smtClean="0"/>
              <a:t>href = </a:t>
            </a:r>
            <a:r>
              <a:rPr lang="en-GB" smtClean="0"/>
              <a:t>remember that it stands for </a:t>
            </a:r>
            <a:r>
              <a:rPr lang="en-GB" b="1" i="1" smtClean="0"/>
              <a:t>h</a:t>
            </a:r>
            <a:r>
              <a:rPr lang="en-GB" i="1" smtClean="0"/>
              <a:t>ypertext </a:t>
            </a:r>
            <a:r>
              <a:rPr lang="en-GB" b="1" i="1" smtClean="0"/>
              <a:t>ref</a:t>
            </a:r>
            <a:r>
              <a:rPr lang="en-GB" i="1" smtClean="0"/>
              <a:t>erence</a:t>
            </a:r>
            <a:r>
              <a:rPr lang="en-GB" smtClean="0"/>
              <a:t>.</a:t>
            </a:r>
          </a:p>
          <a:p>
            <a:endParaRPr lang="en-GB" i="0" smtClean="0"/>
          </a:p>
          <a:p>
            <a:r>
              <a:rPr lang="en-GB" smtClean="0"/>
              <a:t>You might get unexpected results if you omit the https:// or http:// part, called the </a:t>
            </a:r>
            <a:r>
              <a:rPr lang="en-GB" i="1" smtClean="0"/>
              <a:t>protocol</a:t>
            </a:r>
            <a:r>
              <a:rPr lang="en-GB" smtClean="0"/>
              <a:t>, at the beginning of the web address. After making a link, click it to make sure it is sending you where you wanted it to</a:t>
            </a:r>
            <a:endParaRPr lang="en-GB" i="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36</a:t>
            </a:fld>
            <a:endParaRPr lang="en-US"/>
          </a:p>
        </p:txBody>
      </p:sp>
    </p:spTree>
    <p:extLst>
      <p:ext uri="{BB962C8B-B14F-4D97-AF65-F5344CB8AC3E}">
        <p14:creationId xmlns:p14="http://schemas.microsoft.com/office/powerpoint/2010/main" val="3346239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smtClean="0"/>
              <a:t>href = </a:t>
            </a:r>
            <a:r>
              <a:rPr lang="en-GB" smtClean="0"/>
              <a:t>remember that it stands for </a:t>
            </a:r>
            <a:r>
              <a:rPr lang="en-GB" b="1" i="1" smtClean="0"/>
              <a:t>h</a:t>
            </a:r>
            <a:r>
              <a:rPr lang="en-GB" i="1" smtClean="0"/>
              <a:t>ypertext </a:t>
            </a:r>
            <a:r>
              <a:rPr lang="en-GB" b="1" i="1" smtClean="0"/>
              <a:t>ref</a:t>
            </a:r>
            <a:r>
              <a:rPr lang="en-GB" i="1" smtClean="0"/>
              <a:t>erence</a:t>
            </a:r>
            <a:r>
              <a:rPr lang="en-GB" smtClean="0"/>
              <a:t>.</a:t>
            </a:r>
          </a:p>
          <a:p>
            <a:endParaRPr lang="en-GB" i="0" smtClean="0"/>
          </a:p>
          <a:p>
            <a:r>
              <a:rPr lang="en-GB" smtClean="0"/>
              <a:t>You might get unexpected results if you omit the https:// or http:// part, called the </a:t>
            </a:r>
            <a:r>
              <a:rPr lang="en-GB" i="1" smtClean="0"/>
              <a:t>protocol</a:t>
            </a:r>
            <a:r>
              <a:rPr lang="en-GB" smtClean="0"/>
              <a:t>, at the beginning of the web address. After making a link, click it to make sure it is sending you where you wanted it to</a:t>
            </a:r>
            <a:endParaRPr lang="en-GB" i="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37</a:t>
            </a:fld>
            <a:endParaRPr lang="en-US"/>
          </a:p>
        </p:txBody>
      </p:sp>
    </p:spTree>
    <p:extLst>
      <p:ext uri="{BB962C8B-B14F-4D97-AF65-F5344CB8AC3E}">
        <p14:creationId xmlns:p14="http://schemas.microsoft.com/office/powerpoint/2010/main" val="1773345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smtClean="0"/>
              <a:t>href = </a:t>
            </a:r>
            <a:r>
              <a:rPr lang="en-GB" smtClean="0"/>
              <a:t>remember that it stands for </a:t>
            </a:r>
            <a:r>
              <a:rPr lang="en-GB" b="1" i="1" smtClean="0"/>
              <a:t>h</a:t>
            </a:r>
            <a:r>
              <a:rPr lang="en-GB" i="1" smtClean="0"/>
              <a:t>ypertext </a:t>
            </a:r>
            <a:r>
              <a:rPr lang="en-GB" b="1" i="1" smtClean="0"/>
              <a:t>ref</a:t>
            </a:r>
            <a:r>
              <a:rPr lang="en-GB" i="1" smtClean="0"/>
              <a:t>erence</a:t>
            </a:r>
            <a:r>
              <a:rPr lang="en-GB" smtClean="0"/>
              <a:t>.</a:t>
            </a:r>
          </a:p>
          <a:p>
            <a:endParaRPr lang="en-GB" i="0" smtClean="0"/>
          </a:p>
          <a:p>
            <a:r>
              <a:rPr lang="en-GB" smtClean="0"/>
              <a:t>You might get unexpected results if you omit the https:// or http:// part, called the </a:t>
            </a:r>
            <a:r>
              <a:rPr lang="en-GB" i="1" smtClean="0"/>
              <a:t>protocol</a:t>
            </a:r>
            <a:r>
              <a:rPr lang="en-GB" smtClean="0"/>
              <a:t>, at the beginning of the web address. After making a link, click it to make sure it is sending you where you wanted it to</a:t>
            </a:r>
            <a:endParaRPr lang="en-GB" i="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38</a:t>
            </a:fld>
            <a:endParaRPr lang="en-US"/>
          </a:p>
        </p:txBody>
      </p:sp>
    </p:spTree>
    <p:extLst>
      <p:ext uri="{BB962C8B-B14F-4D97-AF65-F5344CB8AC3E}">
        <p14:creationId xmlns:p14="http://schemas.microsoft.com/office/powerpoint/2010/main" val="1574693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39</a:t>
            </a:fld>
            <a:endParaRPr lang="en-US"/>
          </a:p>
        </p:txBody>
      </p:sp>
    </p:spTree>
    <p:extLst>
      <p:ext uri="{BB962C8B-B14F-4D97-AF65-F5344CB8AC3E}">
        <p14:creationId xmlns:p14="http://schemas.microsoft.com/office/powerpoint/2010/main" val="320266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Masalah mulai muncul ketika 9 computer ingin saling terhubung. Wow,</a:t>
            </a:r>
            <a:r>
              <a:rPr lang="en-ID" baseline="0" smtClean="0"/>
              <a:t> kita butuh 45 kabel dengan 9 port untuk setiap computer.</a:t>
            </a:r>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4</a:t>
            </a:fld>
            <a:endParaRPr lang="en-US"/>
          </a:p>
        </p:txBody>
      </p:sp>
    </p:spTree>
    <p:extLst>
      <p:ext uri="{BB962C8B-B14F-4D97-AF65-F5344CB8AC3E}">
        <p14:creationId xmlns:p14="http://schemas.microsoft.com/office/powerpoint/2010/main" val="4217405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0" baseline="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40</a:t>
            </a:fld>
            <a:endParaRPr lang="en-US"/>
          </a:p>
        </p:txBody>
      </p:sp>
    </p:spTree>
    <p:extLst>
      <p:ext uri="{BB962C8B-B14F-4D97-AF65-F5344CB8AC3E}">
        <p14:creationId xmlns:p14="http://schemas.microsoft.com/office/powerpoint/2010/main" val="2123236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0" baseline="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41</a:t>
            </a:fld>
            <a:endParaRPr lang="en-US"/>
          </a:p>
        </p:txBody>
      </p:sp>
    </p:spTree>
    <p:extLst>
      <p:ext uri="{BB962C8B-B14F-4D97-AF65-F5344CB8AC3E}">
        <p14:creationId xmlns:p14="http://schemas.microsoft.com/office/powerpoint/2010/main" val="2805550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smtClean="0"/>
              <a:t>Selector:</a:t>
            </a:r>
            <a:r>
              <a:rPr lang="en-GB" smtClean="0"/>
              <a:t> The HTML element name at the start of the rule set. It selects the element(s) to be styled (in this case, p elements). To style a different element, just change the selector. </a:t>
            </a:r>
            <a:r>
              <a:rPr lang="en-GB" b="1" smtClean="0"/>
              <a:t>Declaration: </a:t>
            </a:r>
            <a:r>
              <a:rPr lang="en-GB" smtClean="0"/>
              <a:t>A single rule like color: red; specifying which of the element's </a:t>
            </a:r>
            <a:r>
              <a:rPr lang="en-GB" b="1" smtClean="0"/>
              <a:t>properties </a:t>
            </a:r>
            <a:r>
              <a:rPr lang="en-GB" smtClean="0"/>
              <a:t>you want to style. </a:t>
            </a:r>
          </a:p>
          <a:p>
            <a:r>
              <a:rPr lang="en-GB" b="1" smtClean="0"/>
              <a:t>Properties: </a:t>
            </a:r>
            <a:r>
              <a:rPr lang="en-GB" smtClean="0"/>
              <a:t>Ways in which you can style a given HTML element. (In this case, color is a property of the </a:t>
            </a:r>
            <a:r>
              <a:rPr lang="en-GB" smtClean="0">
                <a:hlinkClick r:id="rId3" tooltip="The HTML &lt;p&gt; element represents a paragraph of text."/>
              </a:rPr>
              <a:t>&lt;p&gt;</a:t>
            </a:r>
            <a:r>
              <a:rPr lang="en-GB" smtClean="0"/>
              <a:t> elements.) In CSS, you choose which properties you want to affect in your rule. </a:t>
            </a:r>
          </a:p>
          <a:p>
            <a:r>
              <a:rPr lang="en-GB" b="1" smtClean="0"/>
              <a:t>Property value: </a:t>
            </a:r>
            <a:r>
              <a:rPr lang="en-GB" smtClean="0"/>
              <a:t>To the right of the property after the colon, we have the </a:t>
            </a:r>
            <a:r>
              <a:rPr lang="en-GB" b="1" smtClean="0"/>
              <a:t>property value</a:t>
            </a:r>
            <a:r>
              <a:rPr lang="en-GB" smtClean="0"/>
              <a:t>, which chooses one out of many possible appearances for a given property (there are many color values besides red). </a:t>
            </a:r>
          </a:p>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42</a:t>
            </a:fld>
            <a:endParaRPr lang="en-US"/>
          </a:p>
        </p:txBody>
      </p:sp>
    </p:spTree>
    <p:extLst>
      <p:ext uri="{BB962C8B-B14F-4D97-AF65-F5344CB8AC3E}">
        <p14:creationId xmlns:p14="http://schemas.microsoft.com/office/powerpoint/2010/main" val="3750167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Also some basic rule:</a:t>
            </a:r>
          </a:p>
          <a:p>
            <a:pPr marL="185766" indent="-185766">
              <a:buFont typeface="Arial" panose="020B0604020202020204" pitchFamily="34" charset="0"/>
              <a:buChar char="•"/>
            </a:pPr>
            <a:r>
              <a:rPr lang="en-GB" smtClean="0"/>
              <a:t>Each rule set (apart from the selector) must be wrapped in curly braces ({}).</a:t>
            </a:r>
          </a:p>
          <a:p>
            <a:pPr marL="185766" indent="-185766">
              <a:buFont typeface="Arial" panose="020B0604020202020204" pitchFamily="34" charset="0"/>
              <a:buChar char="•"/>
            </a:pPr>
            <a:r>
              <a:rPr lang="en-GB" smtClean="0"/>
              <a:t>Within each declaration, you must use a colon (:) to separate the property from its values.</a:t>
            </a:r>
          </a:p>
          <a:p>
            <a:pPr marL="185766" indent="-185766">
              <a:buFont typeface="Arial" panose="020B0604020202020204" pitchFamily="34" charset="0"/>
              <a:buChar char="•"/>
            </a:pPr>
            <a:r>
              <a:rPr lang="en-GB" smtClean="0"/>
              <a:t>Within each rule set, you must use a semicolon (;) to separate each declaration from the next one.</a:t>
            </a:r>
          </a:p>
        </p:txBody>
      </p:sp>
      <p:sp>
        <p:nvSpPr>
          <p:cNvPr id="4" name="Slide Number Placeholder 3"/>
          <p:cNvSpPr>
            <a:spLocks noGrp="1"/>
          </p:cNvSpPr>
          <p:nvPr>
            <p:ph type="sldNum" sz="quarter" idx="10"/>
          </p:nvPr>
        </p:nvSpPr>
        <p:spPr/>
        <p:txBody>
          <a:bodyPr/>
          <a:lstStyle/>
          <a:p>
            <a:fld id="{E3EE11DF-3D08-4740-A96F-F0A7D4ED0056}" type="slidenum">
              <a:rPr lang="en-US" smtClean="0"/>
              <a:t>43</a:t>
            </a:fld>
            <a:endParaRPr lang="en-US"/>
          </a:p>
        </p:txBody>
      </p:sp>
    </p:spTree>
    <p:extLst>
      <p:ext uri="{BB962C8B-B14F-4D97-AF65-F5344CB8AC3E}">
        <p14:creationId xmlns:p14="http://schemas.microsoft.com/office/powerpoint/2010/main" val="3619775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44</a:t>
            </a:fld>
            <a:endParaRPr lang="en-US"/>
          </a:p>
        </p:txBody>
      </p:sp>
    </p:spTree>
    <p:extLst>
      <p:ext uri="{BB962C8B-B14F-4D97-AF65-F5344CB8AC3E}">
        <p14:creationId xmlns:p14="http://schemas.microsoft.com/office/powerpoint/2010/main" val="1607667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45</a:t>
            </a:fld>
            <a:endParaRPr lang="en-US"/>
          </a:p>
        </p:txBody>
      </p:sp>
    </p:spTree>
    <p:extLst>
      <p:ext uri="{BB962C8B-B14F-4D97-AF65-F5344CB8AC3E}">
        <p14:creationId xmlns:p14="http://schemas.microsoft.com/office/powerpoint/2010/main" val="2620945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46</a:t>
            </a:fld>
            <a:endParaRPr lang="en-US"/>
          </a:p>
        </p:txBody>
      </p:sp>
    </p:spTree>
    <p:extLst>
      <p:ext uri="{BB962C8B-B14F-4D97-AF65-F5344CB8AC3E}">
        <p14:creationId xmlns:p14="http://schemas.microsoft.com/office/powerpoint/2010/main" val="3691697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smtClean="0"/>
              <a:t>padding, the space just around the content (e.g., around paragraph text)</a:t>
            </a:r>
          </a:p>
          <a:p>
            <a:pPr marL="185766" indent="-185766">
              <a:buFont typeface="Arial" panose="020B0604020202020204" pitchFamily="34" charset="0"/>
              <a:buChar char="•"/>
            </a:pPr>
            <a:r>
              <a:rPr lang="en-GB" smtClean="0"/>
              <a:t>border, the solid line that sits just outside the padding</a:t>
            </a:r>
          </a:p>
          <a:p>
            <a:pPr marL="185766" indent="-185766">
              <a:buFont typeface="Arial" panose="020B0604020202020204" pitchFamily="34" charset="0"/>
              <a:buChar char="•"/>
            </a:pPr>
            <a:r>
              <a:rPr lang="en-GB" smtClean="0"/>
              <a:t>margin, the space around the outside of the element</a:t>
            </a:r>
          </a:p>
          <a:p>
            <a:pPr marL="185766" indent="-185766">
              <a:buFont typeface="Arial" panose="020B0604020202020204" pitchFamily="34" charset="0"/>
              <a:buChar char="•"/>
            </a:pPr>
            <a:endParaRPr lang="en-GB" smtClean="0"/>
          </a:p>
          <a:p>
            <a:r>
              <a:rPr lang="en-GB" smtClean="0"/>
              <a:t>In this section we also use:</a:t>
            </a:r>
          </a:p>
          <a:p>
            <a:pPr marL="185766" indent="-185766">
              <a:buFont typeface="Arial" panose="020B0604020202020204" pitchFamily="34" charset="0"/>
              <a:buChar char="•"/>
            </a:pPr>
            <a:r>
              <a:rPr lang="en-GB" smtClean="0"/>
              <a:t>width (of an element)</a:t>
            </a:r>
          </a:p>
          <a:p>
            <a:pPr marL="185766" indent="-185766">
              <a:buFont typeface="Arial" panose="020B0604020202020204" pitchFamily="34" charset="0"/>
              <a:buChar char="•"/>
            </a:pPr>
            <a:r>
              <a:rPr lang="en-GB" smtClean="0"/>
              <a:t>background-color, the color behind an element's content and padding</a:t>
            </a:r>
          </a:p>
          <a:p>
            <a:pPr marL="185766" indent="-185766">
              <a:buFont typeface="Arial" panose="020B0604020202020204" pitchFamily="34" charset="0"/>
              <a:buChar char="•"/>
            </a:pPr>
            <a:r>
              <a:rPr lang="en-GB" smtClean="0"/>
              <a:t>color, the color of an element's content (usually text)</a:t>
            </a:r>
          </a:p>
          <a:p>
            <a:pPr marL="185766" indent="-185766">
              <a:buFont typeface="Arial" panose="020B0604020202020204" pitchFamily="34" charset="0"/>
              <a:buChar char="•"/>
            </a:pPr>
            <a:r>
              <a:rPr lang="en-GB" smtClean="0"/>
              <a:t>text-shadow: sets a drop shadow on the text inside an element</a:t>
            </a:r>
          </a:p>
          <a:p>
            <a:pPr marL="185766" indent="-185766">
              <a:buFont typeface="Arial" panose="020B0604020202020204" pitchFamily="34" charset="0"/>
              <a:buChar char="•"/>
            </a:pPr>
            <a:r>
              <a:rPr lang="en-GB" smtClean="0"/>
              <a:t>display: sets the display mode of an element (don't worry about this yet)</a:t>
            </a:r>
          </a:p>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47</a:t>
            </a:fld>
            <a:endParaRPr lang="en-US"/>
          </a:p>
        </p:txBody>
      </p:sp>
    </p:spTree>
    <p:extLst>
      <p:ext uri="{BB962C8B-B14F-4D97-AF65-F5344CB8AC3E}">
        <p14:creationId xmlns:p14="http://schemas.microsoft.com/office/powerpoint/2010/main" val="15127904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smtClean="0"/>
              <a:t>padding, the space just around the content (e.g., around paragraph text)</a:t>
            </a:r>
          </a:p>
          <a:p>
            <a:pPr marL="185766" indent="-185766">
              <a:buFont typeface="Arial" panose="020B0604020202020204" pitchFamily="34" charset="0"/>
              <a:buChar char="•"/>
            </a:pPr>
            <a:r>
              <a:rPr lang="en-GB" smtClean="0"/>
              <a:t>border, the solid line that sits just outside the padding</a:t>
            </a:r>
          </a:p>
          <a:p>
            <a:pPr marL="185766" indent="-185766">
              <a:buFont typeface="Arial" panose="020B0604020202020204" pitchFamily="34" charset="0"/>
              <a:buChar char="•"/>
            </a:pPr>
            <a:r>
              <a:rPr lang="en-GB" smtClean="0"/>
              <a:t>margin, the space around the outside of the element</a:t>
            </a:r>
          </a:p>
          <a:p>
            <a:pPr marL="185766" indent="-185766">
              <a:buFont typeface="Arial" panose="020B0604020202020204" pitchFamily="34" charset="0"/>
              <a:buChar char="•"/>
            </a:pPr>
            <a:endParaRPr lang="en-GB" smtClean="0"/>
          </a:p>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48</a:t>
            </a:fld>
            <a:endParaRPr lang="en-US"/>
          </a:p>
        </p:txBody>
      </p:sp>
    </p:spTree>
    <p:extLst>
      <p:ext uri="{BB962C8B-B14F-4D97-AF65-F5344CB8AC3E}">
        <p14:creationId xmlns:p14="http://schemas.microsoft.com/office/powerpoint/2010/main" val="309914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smtClean="0"/>
              <a:t>width: 600px; — this forces the body to always be 600 pixels wide.</a:t>
            </a:r>
          </a:p>
          <a:p>
            <a:pPr marL="185766" indent="-185766">
              <a:buFont typeface="Arial" panose="020B0604020202020204" pitchFamily="34" charset="0"/>
              <a:buChar char="•"/>
            </a:pPr>
            <a:r>
              <a:rPr lang="en-GB" smtClean="0"/>
              <a:t>margin: 0 auto; — When you set two values on a property like margin or padding, the first value affects the element's top </a:t>
            </a:r>
            <a:r>
              <a:rPr lang="en-GB" b="1" smtClean="0"/>
              <a:t>and</a:t>
            </a:r>
            <a:r>
              <a:rPr lang="en-GB" smtClean="0"/>
              <a:t> bottom side (make it 0 in this case), and the second value the left </a:t>
            </a:r>
            <a:r>
              <a:rPr lang="en-GB" b="1" smtClean="0"/>
              <a:t>and</a:t>
            </a:r>
            <a:r>
              <a:rPr lang="en-GB" smtClean="0"/>
              <a:t> right side (here, auto is a special value that divides the available horizontal space evenly between left and right). You can also use one, three, or four values, as documented </a:t>
            </a:r>
            <a:r>
              <a:rPr lang="en-GB" smtClean="0">
                <a:hlinkClick r:id="rId3"/>
              </a:rPr>
              <a:t>here</a:t>
            </a:r>
            <a:r>
              <a:rPr lang="en-GB" smtClean="0"/>
              <a:t>.</a:t>
            </a:r>
          </a:p>
          <a:p>
            <a:pPr marL="185766" indent="-185766">
              <a:buFont typeface="Arial" panose="020B0604020202020204" pitchFamily="34" charset="0"/>
              <a:buChar char="•"/>
            </a:pPr>
            <a:r>
              <a:rPr lang="en-GB" smtClean="0"/>
              <a:t>background-color: #FF9500; — as before, this sets the element's background color. We've used a sort of reddish orange for the body as opposed to dark blue for the </a:t>
            </a:r>
            <a:r>
              <a:rPr lang="en-GB" smtClean="0">
                <a:hlinkClick r:id="rId4" tooltip="The HTML &lt;html&gt; element represents the root (top-level element) of an HTML document, so it is also referred to as the root element. All other elements must be descendants of this element."/>
              </a:rPr>
              <a:t>&lt;html&gt;</a:t>
            </a:r>
            <a:r>
              <a:rPr lang="en-GB" smtClean="0"/>
              <a:t> element, but feel free to go ahead and experiment.</a:t>
            </a:r>
          </a:p>
          <a:p>
            <a:pPr marL="185766" indent="-185766">
              <a:buFont typeface="Arial" panose="020B0604020202020204" pitchFamily="34" charset="0"/>
              <a:buChar char="•"/>
            </a:pPr>
            <a:r>
              <a:rPr lang="en-GB" smtClean="0"/>
              <a:t>padding: 0 20px 20px 20px; — we have four values set on the padding, to make a bit of space around our content. This time we are setting no padding on the top of the body, and 20 pixels on the left, bottom and right. The values set top, right, bottom, left, in that order.</a:t>
            </a:r>
          </a:p>
          <a:p>
            <a:pPr marL="185766" indent="-185766">
              <a:buFont typeface="Arial" panose="020B0604020202020204" pitchFamily="34" charset="0"/>
              <a:buChar char="•"/>
            </a:pPr>
            <a:r>
              <a:rPr lang="en-GB" smtClean="0"/>
              <a:t>border: 5px solid black; — this simply sets a 5-pixel–wide, solid black border on all sides of the body.</a:t>
            </a:r>
            <a:endParaRPr lang="en-GB"/>
          </a:p>
        </p:txBody>
      </p:sp>
      <p:sp>
        <p:nvSpPr>
          <p:cNvPr id="4" name="Slide Number Placeholder 3"/>
          <p:cNvSpPr>
            <a:spLocks noGrp="1"/>
          </p:cNvSpPr>
          <p:nvPr>
            <p:ph type="sldNum" sz="quarter" idx="10"/>
          </p:nvPr>
        </p:nvSpPr>
        <p:spPr/>
        <p:txBody>
          <a:bodyPr/>
          <a:lstStyle/>
          <a:p>
            <a:fld id="{E3EE11DF-3D08-4740-A96F-F0A7D4ED0056}" type="slidenum">
              <a:rPr lang="en-US" smtClean="0"/>
              <a:t>49</a:t>
            </a:fld>
            <a:endParaRPr lang="en-US"/>
          </a:p>
        </p:txBody>
      </p:sp>
    </p:spTree>
    <p:extLst>
      <p:ext uri="{BB962C8B-B14F-4D97-AF65-F5344CB8AC3E}">
        <p14:creationId xmlns:p14="http://schemas.microsoft.com/office/powerpoint/2010/main" val="3667120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Yay, router muncul sebagai penyelamat.</a:t>
            </a:r>
            <a:r>
              <a:rPr lang="en-ID" baseline="0" smtClean="0"/>
              <a:t> Router adalah computer kecil yang berfungsi sebagai pengatur arah sinyal. Pekerjaan utamanya adalah memastikan pesan yang dikirim akan sampai ke tujuan yang tepat dan tidak salah kirim. Sekarang, kita hanya butuh 10 kabel deh, 1 port untuk masing-masing computer dan 10 port untuk router kita. Yay, dunia menjadi tempat yang lebih indah!</a:t>
            </a:r>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5</a:t>
            </a:fld>
            <a:endParaRPr lang="en-US"/>
          </a:p>
        </p:txBody>
      </p:sp>
    </p:spTree>
    <p:extLst>
      <p:ext uri="{BB962C8B-B14F-4D97-AF65-F5344CB8AC3E}">
        <p14:creationId xmlns:p14="http://schemas.microsoft.com/office/powerpoint/2010/main" val="3243990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smtClean="0"/>
              <a:t>To get rid of the top gap of H1 we overrode the default styling by setting margin: 0;.</a:t>
            </a:r>
          </a:p>
          <a:p>
            <a:pPr marL="185766" indent="-185766">
              <a:buFont typeface="Arial" panose="020B0604020202020204" pitchFamily="34" charset="0"/>
              <a:buChar char="•"/>
            </a:pPr>
            <a:endParaRPr lang="en-GB" smtClean="0"/>
          </a:p>
          <a:p>
            <a:r>
              <a:rPr lang="en-GB" smtClean="0"/>
              <a:t>Next up, we've set the heading's top and bottom padding to 20 pixels, and made the heading text the same color as the html background color.</a:t>
            </a:r>
          </a:p>
          <a:p>
            <a:pPr marL="185766" indent="-185766">
              <a:buFont typeface="Arial" panose="020B0604020202020204" pitchFamily="34" charset="0"/>
              <a:buChar char="•"/>
            </a:pPr>
            <a:endParaRPr lang="en-GB" smtClean="0"/>
          </a:p>
          <a:p>
            <a:r>
              <a:rPr lang="en-GB" smtClean="0"/>
              <a:t>Text Shadow:</a:t>
            </a:r>
          </a:p>
          <a:p>
            <a:pPr marL="185766" indent="-185766">
              <a:buFont typeface="Arial" panose="020B0604020202020204" pitchFamily="34" charset="0"/>
              <a:buChar char="•"/>
            </a:pPr>
            <a:r>
              <a:rPr lang="en-GB" smtClean="0"/>
              <a:t>The first pixel value sets the </a:t>
            </a:r>
            <a:r>
              <a:rPr lang="en-GB" b="1" smtClean="0"/>
              <a:t>horizontal offset</a:t>
            </a:r>
            <a:r>
              <a:rPr lang="en-GB" smtClean="0"/>
              <a:t> of the shadow from the text — how far it moves across: a negative value should move it to the left.</a:t>
            </a:r>
          </a:p>
          <a:p>
            <a:pPr marL="185766" indent="-185766">
              <a:buFont typeface="Arial" panose="020B0604020202020204" pitchFamily="34" charset="0"/>
              <a:buChar char="•"/>
            </a:pPr>
            <a:r>
              <a:rPr lang="en-GB" smtClean="0"/>
              <a:t>The second pixel value sets the </a:t>
            </a:r>
            <a:r>
              <a:rPr lang="en-GB" b="1" smtClean="0"/>
              <a:t>vertical offset</a:t>
            </a:r>
            <a:r>
              <a:rPr lang="en-GB" smtClean="0"/>
              <a:t> of the shadow from the text — how far it moves down, in this example; a negative value should move it up.</a:t>
            </a:r>
          </a:p>
          <a:p>
            <a:pPr marL="185766" indent="-185766">
              <a:buFont typeface="Arial" panose="020B0604020202020204" pitchFamily="34" charset="0"/>
              <a:buChar char="•"/>
            </a:pPr>
            <a:r>
              <a:rPr lang="en-GB" smtClean="0"/>
              <a:t>The third pixel value sets the </a:t>
            </a:r>
            <a:r>
              <a:rPr lang="en-GB" b="1" smtClean="0"/>
              <a:t>blur radius</a:t>
            </a:r>
            <a:r>
              <a:rPr lang="en-GB" smtClean="0"/>
              <a:t> of the shadow — a bigger value will mean a more blurry shadow.</a:t>
            </a:r>
          </a:p>
          <a:p>
            <a:pPr marL="185766" indent="-185766">
              <a:buFont typeface="Arial" panose="020B0604020202020204" pitchFamily="34" charset="0"/>
              <a:buChar char="•"/>
            </a:pPr>
            <a:r>
              <a:rPr lang="en-GB" smtClean="0"/>
              <a:t>The fourth value sets the base color of the shadow.</a:t>
            </a:r>
          </a:p>
          <a:p>
            <a:pPr marL="185766" indent="-185766">
              <a:buFont typeface="Arial" panose="020B0604020202020204" pitchFamily="34" charset="0"/>
              <a:buChar char="•"/>
            </a:pPr>
            <a:endParaRPr lang="en-GB"/>
          </a:p>
        </p:txBody>
      </p:sp>
      <p:sp>
        <p:nvSpPr>
          <p:cNvPr id="4" name="Slide Number Placeholder 3"/>
          <p:cNvSpPr>
            <a:spLocks noGrp="1"/>
          </p:cNvSpPr>
          <p:nvPr>
            <p:ph type="sldNum" sz="quarter" idx="10"/>
          </p:nvPr>
        </p:nvSpPr>
        <p:spPr/>
        <p:txBody>
          <a:bodyPr/>
          <a:lstStyle/>
          <a:p>
            <a:fld id="{E3EE11DF-3D08-4740-A96F-F0A7D4ED0056}" type="slidenum">
              <a:rPr lang="en-US" smtClean="0"/>
              <a:t>50</a:t>
            </a:fld>
            <a:endParaRPr lang="en-US"/>
          </a:p>
        </p:txBody>
      </p:sp>
    </p:spTree>
    <p:extLst>
      <p:ext uri="{BB962C8B-B14F-4D97-AF65-F5344CB8AC3E}">
        <p14:creationId xmlns:p14="http://schemas.microsoft.com/office/powerpoint/2010/main" val="18802078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66" indent="-185766">
              <a:buFont typeface="Arial" panose="020B0604020202020204" pitchFamily="34" charset="0"/>
              <a:buChar char="•"/>
            </a:pPr>
            <a:r>
              <a:rPr lang="en-GB" smtClean="0"/>
              <a:t>We could use the margin: 0 auto trick again as we did earlier for the body, but we also need to do something else. The </a:t>
            </a:r>
            <a:r>
              <a:rPr lang="en-GB" smtClean="0">
                <a:hlinkClick r:id="rId3" tooltip="The HTML &lt;body&gt; Element represents the content of an HTML document. There can be only one &lt;body&gt; element in a document."/>
              </a:rPr>
              <a:t>&lt;body&gt;</a:t>
            </a:r>
            <a:r>
              <a:rPr lang="en-GB" smtClean="0"/>
              <a:t> element is </a:t>
            </a:r>
            <a:r>
              <a:rPr lang="en-GB" b="1" smtClean="0"/>
              <a:t>block level</a:t>
            </a:r>
            <a:r>
              <a:rPr lang="en-GB" smtClean="0"/>
              <a:t>, meaning it takes up space on the page and can have margin and other spacing values applied to it. Images, on the other hand, are </a:t>
            </a:r>
            <a:r>
              <a:rPr lang="en-GB" b="1" smtClean="0"/>
              <a:t>inline</a:t>
            </a:r>
            <a:r>
              <a:rPr lang="en-GB" smtClean="0"/>
              <a:t> elements, meaning they can't. So to apply margins to the image, we have to give the image block-level behavior using display: block;.</a:t>
            </a:r>
            <a:endParaRPr lang="en-GB"/>
          </a:p>
        </p:txBody>
      </p:sp>
      <p:sp>
        <p:nvSpPr>
          <p:cNvPr id="4" name="Slide Number Placeholder 3"/>
          <p:cNvSpPr>
            <a:spLocks noGrp="1"/>
          </p:cNvSpPr>
          <p:nvPr>
            <p:ph type="sldNum" sz="quarter" idx="10"/>
          </p:nvPr>
        </p:nvSpPr>
        <p:spPr/>
        <p:txBody>
          <a:bodyPr/>
          <a:lstStyle/>
          <a:p>
            <a:fld id="{E3EE11DF-3D08-4740-A96F-F0A7D4ED0056}" type="slidenum">
              <a:rPr lang="en-US" smtClean="0"/>
              <a:t>51</a:t>
            </a:fld>
            <a:endParaRPr lang="en-US"/>
          </a:p>
        </p:txBody>
      </p:sp>
    </p:spTree>
    <p:extLst>
      <p:ext uri="{BB962C8B-B14F-4D97-AF65-F5344CB8AC3E}">
        <p14:creationId xmlns:p14="http://schemas.microsoft.com/office/powerpoint/2010/main" val="1025742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smtClean="0"/>
              <a:t>href = </a:t>
            </a:r>
            <a:r>
              <a:rPr lang="en-GB" smtClean="0"/>
              <a:t>remember that it stands for </a:t>
            </a:r>
            <a:r>
              <a:rPr lang="en-GB" b="1" i="1" smtClean="0"/>
              <a:t>h</a:t>
            </a:r>
            <a:r>
              <a:rPr lang="en-GB" i="1" smtClean="0"/>
              <a:t>ypertext </a:t>
            </a:r>
            <a:r>
              <a:rPr lang="en-GB" b="1" i="1" smtClean="0"/>
              <a:t>ref</a:t>
            </a:r>
            <a:r>
              <a:rPr lang="en-GB" i="1" smtClean="0"/>
              <a:t>erence</a:t>
            </a:r>
            <a:r>
              <a:rPr lang="en-GB" smtClean="0"/>
              <a:t>.</a:t>
            </a:r>
          </a:p>
          <a:p>
            <a:endParaRPr lang="en-GB" i="0" smtClean="0"/>
          </a:p>
          <a:p>
            <a:r>
              <a:rPr lang="en-GB" smtClean="0"/>
              <a:t>You might get unexpected results if you omit the https:// or http:// part, called the </a:t>
            </a:r>
            <a:r>
              <a:rPr lang="en-GB" i="1" smtClean="0"/>
              <a:t>protocol</a:t>
            </a:r>
            <a:r>
              <a:rPr lang="en-GB" smtClean="0"/>
              <a:t>, at the beginning of the web address. After making a link, click it to make sure it is sending you where you wanted it to</a:t>
            </a:r>
            <a:endParaRPr lang="en-GB" i="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52</a:t>
            </a:fld>
            <a:endParaRPr lang="en-US"/>
          </a:p>
        </p:txBody>
      </p:sp>
    </p:spTree>
    <p:extLst>
      <p:ext uri="{BB962C8B-B14F-4D97-AF65-F5344CB8AC3E}">
        <p14:creationId xmlns:p14="http://schemas.microsoft.com/office/powerpoint/2010/main" val="2356615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smtClean="0"/>
              <a:t>href = </a:t>
            </a:r>
            <a:r>
              <a:rPr lang="en-GB" smtClean="0"/>
              <a:t>remember that it stands for </a:t>
            </a:r>
            <a:r>
              <a:rPr lang="en-GB" b="1" i="1" smtClean="0"/>
              <a:t>h</a:t>
            </a:r>
            <a:r>
              <a:rPr lang="en-GB" i="1" smtClean="0"/>
              <a:t>ypertext </a:t>
            </a:r>
            <a:r>
              <a:rPr lang="en-GB" b="1" i="1" smtClean="0"/>
              <a:t>ref</a:t>
            </a:r>
            <a:r>
              <a:rPr lang="en-GB" i="1" smtClean="0"/>
              <a:t>erence</a:t>
            </a:r>
            <a:r>
              <a:rPr lang="en-GB" smtClean="0"/>
              <a:t>.</a:t>
            </a:r>
          </a:p>
          <a:p>
            <a:endParaRPr lang="en-GB" i="0" smtClean="0"/>
          </a:p>
          <a:p>
            <a:r>
              <a:rPr lang="en-GB" smtClean="0"/>
              <a:t>You might get unexpected results if you omit the https:// or http:// part, called the </a:t>
            </a:r>
            <a:r>
              <a:rPr lang="en-GB" i="1" smtClean="0"/>
              <a:t>protocol</a:t>
            </a:r>
            <a:r>
              <a:rPr lang="en-GB" smtClean="0"/>
              <a:t>, at the beginning of the web address. After making a link, click it to make sure it is sending you where you wanted it to</a:t>
            </a:r>
            <a:endParaRPr lang="en-GB" i="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53</a:t>
            </a:fld>
            <a:endParaRPr lang="en-US"/>
          </a:p>
        </p:txBody>
      </p:sp>
    </p:spTree>
    <p:extLst>
      <p:ext uri="{BB962C8B-B14F-4D97-AF65-F5344CB8AC3E}">
        <p14:creationId xmlns:p14="http://schemas.microsoft.com/office/powerpoint/2010/main" val="3217743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54</a:t>
            </a:fld>
            <a:endParaRPr lang="en-US"/>
          </a:p>
        </p:txBody>
      </p:sp>
    </p:spTree>
    <p:extLst>
      <p:ext uri="{BB962C8B-B14F-4D97-AF65-F5344CB8AC3E}">
        <p14:creationId xmlns:p14="http://schemas.microsoft.com/office/powerpoint/2010/main" val="2296657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0" baseline="0" smtClean="0"/>
          </a:p>
        </p:txBody>
      </p:sp>
      <p:sp>
        <p:nvSpPr>
          <p:cNvPr id="4" name="Slide Number Placeholder 3"/>
          <p:cNvSpPr>
            <a:spLocks noGrp="1"/>
          </p:cNvSpPr>
          <p:nvPr>
            <p:ph type="sldNum" sz="quarter" idx="10"/>
          </p:nvPr>
        </p:nvSpPr>
        <p:spPr/>
        <p:txBody>
          <a:bodyPr/>
          <a:lstStyle/>
          <a:p>
            <a:fld id="{E3EE11DF-3D08-4740-A96F-F0A7D4ED0056}" type="slidenum">
              <a:rPr lang="en-US" smtClean="0"/>
              <a:t>55</a:t>
            </a:fld>
            <a:endParaRPr lang="en-US"/>
          </a:p>
        </p:txBody>
      </p:sp>
    </p:spTree>
    <p:extLst>
      <p:ext uri="{BB962C8B-B14F-4D97-AF65-F5344CB8AC3E}">
        <p14:creationId xmlns:p14="http://schemas.microsoft.com/office/powerpoint/2010/main" val="3395314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56</a:t>
            </a:fld>
            <a:endParaRPr lang="en-US"/>
          </a:p>
        </p:txBody>
      </p:sp>
    </p:spTree>
    <p:extLst>
      <p:ext uri="{BB962C8B-B14F-4D97-AF65-F5344CB8AC3E}">
        <p14:creationId xmlns:p14="http://schemas.microsoft.com/office/powerpoint/2010/main" val="31756111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Nah, bisa</a:t>
            </a:r>
            <a:r>
              <a:rPr lang="en-GB" baseline="0" smtClean="0"/>
              <a:t> dilihat kalo pas direfresh cepat, judulnya berubah. Hal ini nunjukin kalo script pada web bagusnya ditaro di akhir body karena bisa memperlambat loading page dari web.</a:t>
            </a:r>
          </a:p>
          <a:p>
            <a:endParaRPr lang="en-GB" baseline="0" smtClean="0"/>
          </a:p>
          <a:p>
            <a:r>
              <a:rPr lang="en-GB" baseline="0" smtClean="0"/>
              <a:t>Selain itu, bisa jadi juga kalau scriptnya ditaro diatas, ga semua elemen kena efek script yang sama. Ga reliable jadinya.</a:t>
            </a:r>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57</a:t>
            </a:fld>
            <a:endParaRPr lang="en-US"/>
          </a:p>
        </p:txBody>
      </p:sp>
    </p:spTree>
    <p:extLst>
      <p:ext uri="{BB962C8B-B14F-4D97-AF65-F5344CB8AC3E}">
        <p14:creationId xmlns:p14="http://schemas.microsoft.com/office/powerpoint/2010/main" val="20033030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58</a:t>
            </a:fld>
            <a:endParaRPr lang="en-US"/>
          </a:p>
        </p:txBody>
      </p:sp>
    </p:spTree>
    <p:extLst>
      <p:ext uri="{BB962C8B-B14F-4D97-AF65-F5344CB8AC3E}">
        <p14:creationId xmlns:p14="http://schemas.microsoft.com/office/powerpoint/2010/main" val="32371071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You did this by first using a function called </a:t>
            </a:r>
            <a:r>
              <a:rPr lang="en-GB" smtClean="0">
                <a:hlinkClick r:id="rId3" tooltip="The Document method querySelector() returns the first Element within the document that matches the specified selector, or group of selectors. If no matches are found, null is returned."/>
              </a:rPr>
              <a:t>querySelector()</a:t>
            </a:r>
            <a:r>
              <a:rPr lang="en-GB" smtClean="0"/>
              <a:t> to grab a reference to your heading, and store it in a variable called myHeading. </a:t>
            </a:r>
          </a:p>
          <a:p>
            <a:r>
              <a:rPr lang="en-GB" smtClean="0"/>
              <a:t>This is very similar to what we did using CSS selectors. When wanting to do something to an element, you first need to select it.</a:t>
            </a:r>
          </a:p>
          <a:p>
            <a:r>
              <a:rPr lang="en-GB" smtClean="0"/>
              <a:t>After that, you set the value of the myHeading variable's </a:t>
            </a:r>
            <a:r>
              <a:rPr lang="en-GB" smtClean="0">
                <a:hlinkClick r:id="rId4" tooltip="The Node.textContent property represents the text content of a node and its descendants. However, it is very different from the confusable innerText property."/>
              </a:rPr>
              <a:t>textContent</a:t>
            </a:r>
            <a:r>
              <a:rPr lang="en-GB" smtClean="0"/>
              <a:t> property (which represents the content of the heading) to "Hello world!".</a:t>
            </a:r>
          </a:p>
          <a:p>
            <a:endParaRPr lang="en-GB" smtClean="0"/>
          </a:p>
          <a:p>
            <a:r>
              <a:rPr lang="en-GB" smtClean="0"/>
              <a:t>Ini bisa</a:t>
            </a:r>
            <a:r>
              <a:rPr lang="en-GB" baseline="0" smtClean="0"/>
              <a:t> terjadi karena kita tau ada yang namanya Document Object Model. Kita tinggal pake aja.</a:t>
            </a:r>
            <a:endParaRPr lang="en-GB" smtClean="0"/>
          </a:p>
          <a:p>
            <a:endParaRPr lang="en-GB" smtClean="0"/>
          </a:p>
          <a:p>
            <a:r>
              <a:rPr lang="en-GB" smtClean="0"/>
              <a:t>More about this: https://developer.mozilla.org/en-US/docs/Web/API/Document_Object_Model</a:t>
            </a:r>
          </a:p>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59</a:t>
            </a:fld>
            <a:endParaRPr lang="en-US"/>
          </a:p>
        </p:txBody>
      </p:sp>
    </p:spTree>
    <p:extLst>
      <p:ext uri="{BB962C8B-B14F-4D97-AF65-F5344CB8AC3E}">
        <p14:creationId xmlns:p14="http://schemas.microsoft.com/office/powerpoint/2010/main" val="210923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Tapi, problemnya </a:t>
            </a:r>
            <a:r>
              <a:rPr lang="en-ID" baseline="0" smtClean="0"/>
              <a:t>di dunia ini ada lebih dari milyaran orang. Router juga punya batas kesabaran, eh batas port. Kasian kan kalo kebanyakan computer konek ke dia, seberapa pusing apa coba </a:t>
            </a:r>
            <a:r>
              <a:rPr lang="en-ID" baseline="0" smtClean="0">
                <a:sym typeface="Wingdings" panose="05000000000000000000" pitchFamily="2" charset="2"/>
              </a:rPr>
              <a:t>.</a:t>
            </a:r>
            <a:r>
              <a:rPr lang="en-ID" baseline="0" smtClean="0"/>
              <a:t> Bisa aja sih setiap kelompok punya jaringannya masing-masing. </a:t>
            </a:r>
            <a:r>
              <a:rPr lang="en-ID" baseline="0" smtClean="0">
                <a:sym typeface="Wingdings" panose="05000000000000000000" pitchFamily="2" charset="2"/>
              </a:rPr>
              <a:t>Tapi, Kalo orang yang kamu suka ada dijaringan sebelah, gimana cara ngedeketinnya dong? </a:t>
            </a:r>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6</a:t>
            </a:fld>
            <a:endParaRPr lang="en-US"/>
          </a:p>
        </p:txBody>
      </p:sp>
    </p:spTree>
    <p:extLst>
      <p:ext uri="{BB962C8B-B14F-4D97-AF65-F5344CB8AC3E}">
        <p14:creationId xmlns:p14="http://schemas.microsoft.com/office/powerpoint/2010/main" val="33192336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A semicolon at the end of a line indicates where a statement ends; it is only absolutely required when you need to separate statements on a single line. However, some people believe that it is a good practice to put them in at the end of each statement. There are other rules for when you should and shouldn't use them — see </a:t>
            </a:r>
            <a:r>
              <a:rPr lang="en-GB" smtClean="0">
                <a:hlinkClick r:id="rId3"/>
              </a:rPr>
              <a:t>Your Guide to Semicolons in JavaScript</a:t>
            </a:r>
            <a:r>
              <a:rPr lang="en-GB" smtClean="0"/>
              <a:t> for more details.</a:t>
            </a:r>
          </a:p>
          <a:p>
            <a:endParaRPr lang="en-GB" smtClean="0"/>
          </a:p>
          <a:p>
            <a:r>
              <a:rPr lang="en-GB" smtClean="0"/>
              <a:t>You can name a variable nearly anything, but there are some name restrictions (see </a:t>
            </a:r>
            <a:r>
              <a:rPr lang="en-GB" smtClean="0">
                <a:hlinkClick r:id="rId4"/>
              </a:rPr>
              <a:t>this article on variable naming rules</a:t>
            </a:r>
            <a:r>
              <a:rPr lang="en-GB" smtClean="0"/>
              <a:t>). If you are unsure, you can </a:t>
            </a:r>
            <a:r>
              <a:rPr lang="en-GB" smtClean="0">
                <a:hlinkClick r:id="rId5"/>
              </a:rPr>
              <a:t>check your variable name</a:t>
            </a:r>
            <a:r>
              <a:rPr lang="en-GB" smtClean="0"/>
              <a:t> to see if it is valid.</a:t>
            </a:r>
          </a:p>
          <a:p>
            <a:endParaRPr lang="en-GB" smtClean="0"/>
          </a:p>
          <a:p>
            <a:r>
              <a:rPr lang="en-GB" smtClean="0"/>
              <a:t>JavaScript is case sensitive — myVariable is a different variable to myvariable. If you are getting problems in your code, check the casing!</a:t>
            </a:r>
          </a:p>
          <a:p>
            <a:endParaRPr lang="en-GB" smtClean="0"/>
          </a:p>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60</a:t>
            </a:fld>
            <a:endParaRPr lang="en-US"/>
          </a:p>
        </p:txBody>
      </p:sp>
    </p:spTree>
    <p:extLst>
      <p:ext uri="{BB962C8B-B14F-4D97-AF65-F5344CB8AC3E}">
        <p14:creationId xmlns:p14="http://schemas.microsoft.com/office/powerpoint/2010/main" val="34470860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61</a:t>
            </a:fld>
            <a:endParaRPr lang="en-US"/>
          </a:p>
        </p:txBody>
      </p:sp>
    </p:spTree>
    <p:extLst>
      <p:ext uri="{BB962C8B-B14F-4D97-AF65-F5344CB8AC3E}">
        <p14:creationId xmlns:p14="http://schemas.microsoft.com/office/powerpoint/2010/main" val="3622349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62</a:t>
            </a:fld>
            <a:endParaRPr lang="en-US"/>
          </a:p>
        </p:txBody>
      </p:sp>
    </p:spTree>
    <p:extLst>
      <p:ext uri="{BB962C8B-B14F-4D97-AF65-F5344CB8AC3E}">
        <p14:creationId xmlns:p14="http://schemas.microsoft.com/office/powerpoint/2010/main" val="2108864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63</a:t>
            </a:fld>
            <a:endParaRPr lang="en-US"/>
          </a:p>
        </p:txBody>
      </p:sp>
    </p:spTree>
    <p:extLst>
      <p:ext uri="{BB962C8B-B14F-4D97-AF65-F5344CB8AC3E}">
        <p14:creationId xmlns:p14="http://schemas.microsoft.com/office/powerpoint/2010/main" val="12955666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64</a:t>
            </a:fld>
            <a:endParaRPr lang="en-US"/>
          </a:p>
        </p:txBody>
      </p:sp>
    </p:spTree>
    <p:extLst>
      <p:ext uri="{BB962C8B-B14F-4D97-AF65-F5344CB8AC3E}">
        <p14:creationId xmlns:p14="http://schemas.microsoft.com/office/powerpoint/2010/main" val="17818253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65</a:t>
            </a:fld>
            <a:endParaRPr lang="en-US"/>
          </a:p>
        </p:txBody>
      </p:sp>
    </p:spTree>
    <p:extLst>
      <p:ext uri="{BB962C8B-B14F-4D97-AF65-F5344CB8AC3E}">
        <p14:creationId xmlns:p14="http://schemas.microsoft.com/office/powerpoint/2010/main" val="27385887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Real interactivity on a website needs events. These are code structures which listen for things happening in browser, running code in response. The most obvious example is the </a:t>
            </a:r>
            <a:r>
              <a:rPr lang="en-GB" smtClean="0">
                <a:hlinkClick r:id="rId3"/>
              </a:rPr>
              <a:t>click event</a:t>
            </a:r>
            <a:r>
              <a:rPr lang="en-GB" smtClean="0"/>
              <a:t>, which is fired by the browser when you click on something with your mouse. To demonstrate this, enter the following into your console, then click on the current webpage:</a:t>
            </a:r>
          </a:p>
          <a:p>
            <a:endParaRPr lang="en-GB" smtClean="0"/>
          </a:p>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66</a:t>
            </a:fld>
            <a:endParaRPr lang="en-US"/>
          </a:p>
        </p:txBody>
      </p:sp>
    </p:spTree>
    <p:extLst>
      <p:ext uri="{BB962C8B-B14F-4D97-AF65-F5344CB8AC3E}">
        <p14:creationId xmlns:p14="http://schemas.microsoft.com/office/powerpoint/2010/main" val="30953510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7688" indent="-247688">
              <a:buFont typeface="+mj-lt"/>
              <a:buAutoNum type="arabicPeriod"/>
            </a:pPr>
            <a:r>
              <a:rPr lang="en-GB" smtClean="0"/>
              <a:t>You store a reference to your </a:t>
            </a:r>
            <a:r>
              <a:rPr lang="en-GB" smtClean="0">
                <a:hlinkClick r:id="rId3" tooltip="The HTML &lt;img&gt; element embeds an image into the document."/>
              </a:rPr>
              <a:t>&lt;img&gt;</a:t>
            </a:r>
            <a:r>
              <a:rPr lang="en-GB" smtClean="0"/>
              <a:t> element in the myImage variable. Next, you make this variable's onclick event handler property equal to a function with no name (an "anonymous" function). Now, every time this element is clicked:</a:t>
            </a:r>
          </a:p>
          <a:p>
            <a:pPr marL="247688" indent="-247688">
              <a:buFont typeface="+mj-lt"/>
              <a:buAutoNum type="arabicPeriod"/>
            </a:pPr>
            <a:r>
              <a:rPr lang="en-GB" smtClean="0"/>
              <a:t>You retrieve the value of the image's src attribute.</a:t>
            </a:r>
          </a:p>
          <a:p>
            <a:pPr marL="247688" indent="-247688">
              <a:buFont typeface="+mj-lt"/>
              <a:buAutoNum type="arabicPeriod"/>
            </a:pPr>
            <a:r>
              <a:rPr lang="en-GB" smtClean="0"/>
              <a:t>You use a conditional to check whether the src value is equal to the path to the original image: </a:t>
            </a:r>
          </a:p>
          <a:p>
            <a:pPr marL="743064" lvl="1" indent="-247688">
              <a:buFont typeface="+mj-lt"/>
              <a:buAutoNum type="arabicPeriod"/>
            </a:pPr>
            <a:r>
              <a:rPr lang="en-GB" smtClean="0"/>
              <a:t>If it is, you change the src value to the path to the 2nd image, forcing the other image to be loaded inside the </a:t>
            </a:r>
            <a:r>
              <a:rPr lang="en-GB" smtClean="0">
                <a:hlinkClick r:id="rId3" tooltip="The HTML &lt;img&gt; element embeds an image into the document."/>
              </a:rPr>
              <a:t>&lt;img&gt;</a:t>
            </a:r>
            <a:r>
              <a:rPr lang="en-GB" smtClean="0"/>
              <a:t> element.</a:t>
            </a:r>
          </a:p>
          <a:p>
            <a:pPr marL="743064" lvl="1" indent="-247688">
              <a:buFont typeface="+mj-lt"/>
              <a:buAutoNum type="arabicPeriod"/>
            </a:pPr>
            <a:r>
              <a:rPr lang="en-GB" smtClean="0"/>
              <a:t>If it isn't (meaning it must already have changed), the src value swaps back to the original image path, to the original state.</a:t>
            </a:r>
          </a:p>
        </p:txBody>
      </p:sp>
      <p:sp>
        <p:nvSpPr>
          <p:cNvPr id="4" name="Slide Number Placeholder 3"/>
          <p:cNvSpPr>
            <a:spLocks noGrp="1"/>
          </p:cNvSpPr>
          <p:nvPr>
            <p:ph type="sldNum" sz="quarter" idx="10"/>
          </p:nvPr>
        </p:nvSpPr>
        <p:spPr/>
        <p:txBody>
          <a:bodyPr/>
          <a:lstStyle/>
          <a:p>
            <a:fld id="{E3EE11DF-3D08-4740-A96F-F0A7D4ED0056}" type="slidenum">
              <a:rPr lang="en-US" smtClean="0"/>
              <a:t>67</a:t>
            </a:fld>
            <a:endParaRPr lang="en-US"/>
          </a:p>
        </p:txBody>
      </p:sp>
    </p:spTree>
    <p:extLst>
      <p:ext uri="{BB962C8B-B14F-4D97-AF65-F5344CB8AC3E}">
        <p14:creationId xmlns:p14="http://schemas.microsoft.com/office/powerpoint/2010/main" val="2507141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Real interactivity on a website needs events. These are code structures which listen for things happening in browser, running code in response. The most obvious example is the </a:t>
            </a:r>
            <a:r>
              <a:rPr lang="en-GB" smtClean="0">
                <a:hlinkClick r:id="rId3"/>
              </a:rPr>
              <a:t>click event</a:t>
            </a:r>
            <a:r>
              <a:rPr lang="en-GB" smtClean="0"/>
              <a:t>, which is fired by the browser when you click on something with your mouse. To demonstrate this, enter the following into your console, then click on the current webpage:</a:t>
            </a:r>
          </a:p>
          <a:p>
            <a:endParaRPr lang="en-GB" smtClean="0"/>
          </a:p>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68</a:t>
            </a:fld>
            <a:endParaRPr lang="en-US"/>
          </a:p>
        </p:txBody>
      </p:sp>
    </p:spTree>
    <p:extLst>
      <p:ext uri="{BB962C8B-B14F-4D97-AF65-F5344CB8AC3E}">
        <p14:creationId xmlns:p14="http://schemas.microsoft.com/office/powerpoint/2010/main" val="11214457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This function contains a </a:t>
            </a:r>
            <a:r>
              <a:rPr lang="en-GB" smtClean="0">
                <a:hlinkClick r:id="rId3"/>
              </a:rPr>
              <a:t>prompt()</a:t>
            </a:r>
            <a:r>
              <a:rPr lang="en-GB" smtClean="0"/>
              <a:t> function, which brings up a dialog box, a bit like alert(). This prompt(), however, asks the user to enter some data, storing it in a variable after the user presses </a:t>
            </a:r>
            <a:r>
              <a:rPr lang="en-GB" b="1" smtClean="0"/>
              <a:t>OK</a:t>
            </a:r>
            <a:r>
              <a:rPr lang="en-GB" i="1" smtClean="0"/>
              <a:t>.</a:t>
            </a:r>
            <a:r>
              <a:rPr lang="en-GB" smtClean="0"/>
              <a:t> In this case, we are asking the user to enter their name. Next, we call on an API called localStorage, which allows us to store data in the browser and later retrieve it. We use localStorage's setItem() function to create and store a data item called 'name', setting its value to the myName variable which contains the data the user entered. Finally, we set the textContent of the heading to a string, plus the user's newly stored name.</a:t>
            </a:r>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69</a:t>
            </a:fld>
            <a:endParaRPr lang="en-US"/>
          </a:p>
        </p:txBody>
      </p:sp>
    </p:spTree>
    <p:extLst>
      <p:ext uri="{BB962C8B-B14F-4D97-AF65-F5344CB8AC3E}">
        <p14:creationId xmlns:p14="http://schemas.microsoft.com/office/powerpoint/2010/main" val="338236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Oia</a:t>
            </a:r>
            <a:r>
              <a:rPr lang="en-ID" baseline="0" smtClean="0"/>
              <a:t> juga, router kan computer, yauda suruh temenan (konek) aja. Sekarang kamu bias tuh deketin doi via dua router. Cieee.</a:t>
            </a:r>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7</a:t>
            </a:fld>
            <a:endParaRPr lang="en-US"/>
          </a:p>
        </p:txBody>
      </p:sp>
    </p:spTree>
    <p:extLst>
      <p:ext uri="{BB962C8B-B14F-4D97-AF65-F5344CB8AC3E}">
        <p14:creationId xmlns:p14="http://schemas.microsoft.com/office/powerpoint/2010/main" val="1424531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This block first uses the negation operator (logical NOT, represented by the !) to check whether the name data exists. If not, the setUserName() function is run to create it. If it exists (that is, the user set it during a previous visit), we retrieve the stored name using getItem() and set the textContent of the heading to a string, plus the user's name, as we did inside setUserName().</a:t>
            </a:r>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70</a:t>
            </a:fld>
            <a:endParaRPr lang="en-US"/>
          </a:p>
        </p:txBody>
      </p:sp>
    </p:spTree>
    <p:extLst>
      <p:ext uri="{BB962C8B-B14F-4D97-AF65-F5344CB8AC3E}">
        <p14:creationId xmlns:p14="http://schemas.microsoft.com/office/powerpoint/2010/main" val="11210073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71</a:t>
            </a:fld>
            <a:endParaRPr lang="en-US"/>
          </a:p>
        </p:txBody>
      </p:sp>
    </p:spTree>
    <p:extLst>
      <p:ext uri="{BB962C8B-B14F-4D97-AF65-F5344CB8AC3E}">
        <p14:creationId xmlns:p14="http://schemas.microsoft.com/office/powerpoint/2010/main" val="17654172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72</a:t>
            </a:fld>
            <a:endParaRPr lang="en-US"/>
          </a:p>
        </p:txBody>
      </p:sp>
    </p:spTree>
    <p:extLst>
      <p:ext uri="{BB962C8B-B14F-4D97-AF65-F5344CB8AC3E}">
        <p14:creationId xmlns:p14="http://schemas.microsoft.com/office/powerpoint/2010/main" val="36818324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73</a:t>
            </a:fld>
            <a:endParaRPr lang="en-US"/>
          </a:p>
        </p:txBody>
      </p:sp>
    </p:spTree>
    <p:extLst>
      <p:ext uri="{BB962C8B-B14F-4D97-AF65-F5344CB8AC3E}">
        <p14:creationId xmlns:p14="http://schemas.microsoft.com/office/powerpoint/2010/main" val="18841901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p:txBody>
      </p:sp>
      <p:sp>
        <p:nvSpPr>
          <p:cNvPr id="4" name="Slide Number Placeholder 3"/>
          <p:cNvSpPr>
            <a:spLocks noGrp="1"/>
          </p:cNvSpPr>
          <p:nvPr>
            <p:ph type="sldNum" sz="quarter" idx="10"/>
          </p:nvPr>
        </p:nvSpPr>
        <p:spPr/>
        <p:txBody>
          <a:bodyPr/>
          <a:lstStyle/>
          <a:p>
            <a:fld id="{E3EE11DF-3D08-4740-A96F-F0A7D4ED0056}" type="slidenum">
              <a:rPr lang="en-US" smtClean="0"/>
              <a:t>74</a:t>
            </a:fld>
            <a:endParaRPr lang="en-US"/>
          </a:p>
        </p:txBody>
      </p:sp>
    </p:spTree>
    <p:extLst>
      <p:ext uri="{BB962C8B-B14F-4D97-AF65-F5344CB8AC3E}">
        <p14:creationId xmlns:p14="http://schemas.microsoft.com/office/powerpoint/2010/main" val="31372963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75</a:t>
            </a:fld>
            <a:endParaRPr lang="en-US"/>
          </a:p>
        </p:txBody>
      </p:sp>
    </p:spTree>
    <p:extLst>
      <p:ext uri="{BB962C8B-B14F-4D97-AF65-F5344CB8AC3E}">
        <p14:creationId xmlns:p14="http://schemas.microsoft.com/office/powerpoint/2010/main" val="23272135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76</a:t>
            </a:fld>
            <a:endParaRPr lang="en-US"/>
          </a:p>
        </p:txBody>
      </p:sp>
    </p:spTree>
    <p:extLst>
      <p:ext uri="{BB962C8B-B14F-4D97-AF65-F5344CB8AC3E}">
        <p14:creationId xmlns:p14="http://schemas.microsoft.com/office/powerpoint/2010/main" val="36551555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77</a:t>
            </a:fld>
            <a:endParaRPr lang="en-US"/>
          </a:p>
        </p:txBody>
      </p:sp>
    </p:spTree>
    <p:extLst>
      <p:ext uri="{BB962C8B-B14F-4D97-AF65-F5344CB8AC3E}">
        <p14:creationId xmlns:p14="http://schemas.microsoft.com/office/powerpoint/2010/main" val="31110785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78</a:t>
            </a:fld>
            <a:endParaRPr lang="en-US"/>
          </a:p>
        </p:txBody>
      </p:sp>
    </p:spTree>
    <p:extLst>
      <p:ext uri="{BB962C8B-B14F-4D97-AF65-F5344CB8AC3E}">
        <p14:creationId xmlns:p14="http://schemas.microsoft.com/office/powerpoint/2010/main" val="13498242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79</a:t>
            </a:fld>
            <a:endParaRPr lang="en-US"/>
          </a:p>
        </p:txBody>
      </p:sp>
    </p:spTree>
    <p:extLst>
      <p:ext uri="{BB962C8B-B14F-4D97-AF65-F5344CB8AC3E}">
        <p14:creationId xmlns:p14="http://schemas.microsoft.com/office/powerpoint/2010/main" val="2952352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Sekarang, kita bisa</a:t>
            </a:r>
            <a:r>
              <a:rPr lang="en-ID" baseline="0" smtClean="0"/>
              <a:t> scaling hubungan kita ke orang banyak deh! Nah struktur gini tuh uda deket banget sama definisi Internet. Tapi, kita lupa satu hal. Kita bikin jaringan kita untuk tujuan kita sendiri, orang lain juga bikin jaringan untuk tujuan mereka. Tapi, ga mungkin juga kita konekin jaringan kita ke seluruh dunia kan? Butuh kabel berapa panjang coba?</a:t>
            </a:r>
            <a:endParaRPr lang="en-US"/>
          </a:p>
        </p:txBody>
      </p:sp>
      <p:sp>
        <p:nvSpPr>
          <p:cNvPr id="4" name="Slide Number Placeholder 3"/>
          <p:cNvSpPr>
            <a:spLocks noGrp="1"/>
          </p:cNvSpPr>
          <p:nvPr>
            <p:ph type="sldNum" sz="quarter" idx="10"/>
          </p:nvPr>
        </p:nvSpPr>
        <p:spPr/>
        <p:txBody>
          <a:bodyPr/>
          <a:lstStyle/>
          <a:p>
            <a:fld id="{E3EE11DF-3D08-4740-A96F-F0A7D4ED0056}" type="slidenum">
              <a:rPr lang="en-US" smtClean="0"/>
              <a:t>8</a:t>
            </a:fld>
            <a:endParaRPr lang="en-US"/>
          </a:p>
        </p:txBody>
      </p:sp>
    </p:spTree>
    <p:extLst>
      <p:ext uri="{BB962C8B-B14F-4D97-AF65-F5344CB8AC3E}">
        <p14:creationId xmlns:p14="http://schemas.microsoft.com/office/powerpoint/2010/main" val="3209957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mtClean="0"/>
              <a:t>Nah, dengan memanfaatkan jaringan yang sudah ada sebelumnya. Kita bisa</a:t>
            </a:r>
            <a:r>
              <a:rPr lang="en-ID" baseline="0" smtClean="0"/>
              <a:t> membangun jaringan yang lebih keren lagi. Disini, muncul pahlawan baru bernama </a:t>
            </a:r>
            <a:r>
              <a:rPr lang="en-ID" b="1" i="0" baseline="0" smtClean="0"/>
              <a:t>Modem.</a:t>
            </a:r>
            <a:r>
              <a:rPr lang="en-ID" b="1" i="1" baseline="0" smtClean="0"/>
              <a:t> </a:t>
            </a:r>
            <a:r>
              <a:rPr lang="en-ID" b="0" i="0" baseline="0" smtClean="0"/>
              <a:t>Pahlawan kita ini mengonversi informasi dari jaringan kita menjadi informasi yang dapat dibawa melalui infrastruktur telepon dan sebaliknya.</a:t>
            </a:r>
            <a:endParaRPr lang="en-US" b="1" i="0"/>
          </a:p>
        </p:txBody>
      </p:sp>
      <p:sp>
        <p:nvSpPr>
          <p:cNvPr id="4" name="Slide Number Placeholder 3"/>
          <p:cNvSpPr>
            <a:spLocks noGrp="1"/>
          </p:cNvSpPr>
          <p:nvPr>
            <p:ph type="sldNum" sz="quarter" idx="10"/>
          </p:nvPr>
        </p:nvSpPr>
        <p:spPr/>
        <p:txBody>
          <a:bodyPr/>
          <a:lstStyle/>
          <a:p>
            <a:fld id="{E3EE11DF-3D08-4740-A96F-F0A7D4ED0056}" type="slidenum">
              <a:rPr lang="en-US" smtClean="0"/>
              <a:t>9</a:t>
            </a:fld>
            <a:endParaRPr lang="en-US"/>
          </a:p>
        </p:txBody>
      </p:sp>
    </p:spTree>
    <p:extLst>
      <p:ext uri="{BB962C8B-B14F-4D97-AF65-F5344CB8AC3E}">
        <p14:creationId xmlns:p14="http://schemas.microsoft.com/office/powerpoint/2010/main" val="2830135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DE267AD-AC48-4DD4-A0B3-692CA1DDAA61}"/>
              </a:ext>
            </a:extLst>
          </p:cNvPr>
          <p:cNvSpPr>
            <a:spLocks noGrp="1"/>
          </p:cNvSpPr>
          <p:nvPr>
            <p:ph type="body" sz="quarter" idx="10" hasCustomPrompt="1"/>
          </p:nvPr>
        </p:nvSpPr>
        <p:spPr>
          <a:xfrm>
            <a:off x="647700" y="647700"/>
            <a:ext cx="10896600" cy="428624"/>
          </a:xfrm>
          <a:prstGeom prst="rect">
            <a:avLst/>
          </a:prstGeom>
        </p:spPr>
        <p:txBody>
          <a:bodyPr lIns="0" tIns="0" rIns="0" bIns="0" anchor="b"/>
          <a:lstStyle>
            <a:lvl1pPr marL="0" indent="0" algn="ctr">
              <a:lnSpc>
                <a:spcPts val="2800"/>
              </a:lnSpc>
              <a:spcBef>
                <a:spcPts val="0"/>
              </a:spcBef>
              <a:buNone/>
              <a:defRPr sz="2800" b="1"/>
            </a:lvl1pPr>
          </a:lstStyle>
          <a:p>
            <a:pPr lvl="0"/>
            <a:r>
              <a:rPr lang="en-US" dirty="0"/>
              <a:t>EDIT MASTER TEXT STYLES</a:t>
            </a:r>
          </a:p>
        </p:txBody>
      </p:sp>
      <p:sp>
        <p:nvSpPr>
          <p:cNvPr id="11" name="Text Placeholder 9">
            <a:extLst>
              <a:ext uri="{FF2B5EF4-FFF2-40B4-BE49-F238E27FC236}">
                <a16:creationId xmlns:a16="http://schemas.microsoft.com/office/drawing/2014/main" id="{9EEC8CB5-647E-40E8-986A-9086884FA5AB}"/>
              </a:ext>
            </a:extLst>
          </p:cNvPr>
          <p:cNvSpPr>
            <a:spLocks noGrp="1"/>
          </p:cNvSpPr>
          <p:nvPr>
            <p:ph type="body" sz="quarter" idx="11"/>
          </p:nvPr>
        </p:nvSpPr>
        <p:spPr>
          <a:xfrm>
            <a:off x="647700" y="1196750"/>
            <a:ext cx="10896600" cy="505050"/>
          </a:xfrm>
          <a:prstGeom prst="rect">
            <a:avLst/>
          </a:prstGeom>
        </p:spPr>
        <p:txBody>
          <a:bodyPr lIns="0" tIns="0" rIns="0" bIns="0"/>
          <a:lstStyle>
            <a:lvl1pPr marL="0" indent="0" algn="ctr">
              <a:lnSpc>
                <a:spcPts val="1800"/>
              </a:lnSpc>
              <a:spcBef>
                <a:spcPts val="0"/>
              </a:spcBef>
              <a:buNone/>
              <a:defRPr sz="1200" b="0"/>
            </a:lvl1pPr>
          </a:lstStyle>
          <a:p>
            <a:pPr lvl="0"/>
            <a:r>
              <a:rPr lang="en-US" dirty="0"/>
              <a:t>Edit Master text styles</a:t>
            </a:r>
          </a:p>
        </p:txBody>
      </p:sp>
      <p:sp>
        <p:nvSpPr>
          <p:cNvPr id="15" name="Picture Placeholder 14">
            <a:extLst>
              <a:ext uri="{FF2B5EF4-FFF2-40B4-BE49-F238E27FC236}">
                <a16:creationId xmlns:a16="http://schemas.microsoft.com/office/drawing/2014/main" id="{D05898A8-D91A-45F2-B271-6581E52A07A4}"/>
              </a:ext>
            </a:extLst>
          </p:cNvPr>
          <p:cNvSpPr>
            <a:spLocks noGrp="1"/>
          </p:cNvSpPr>
          <p:nvPr>
            <p:ph type="pic" sz="quarter" idx="12"/>
          </p:nvPr>
        </p:nvSpPr>
        <p:spPr>
          <a:xfrm>
            <a:off x="0" y="1867752"/>
            <a:ext cx="12191999" cy="2917370"/>
          </a:xfrm>
          <a:prstGeom prst="rect">
            <a:avLst/>
          </a:prstGeom>
        </p:spPr>
        <p:txBody>
          <a:bodyPr lIns="0" tIns="0" rIns="0" bIns="0" anchor="ctr" anchorCtr="0"/>
          <a:lstStyle>
            <a:lvl1pPr marL="0" indent="0" algn="ctr">
              <a:buNone/>
              <a:defRPr sz="1200"/>
            </a:lvl1pPr>
          </a:lstStyle>
          <a:p>
            <a:endParaRPr lang="en-US"/>
          </a:p>
        </p:txBody>
      </p:sp>
      <p:sp>
        <p:nvSpPr>
          <p:cNvPr id="16" name="Text Placeholder 9">
            <a:extLst>
              <a:ext uri="{FF2B5EF4-FFF2-40B4-BE49-F238E27FC236}">
                <a16:creationId xmlns:a16="http://schemas.microsoft.com/office/drawing/2014/main" id="{7F27F397-D328-441A-BD29-4B8BF893C660}"/>
              </a:ext>
            </a:extLst>
          </p:cNvPr>
          <p:cNvSpPr>
            <a:spLocks noGrp="1"/>
          </p:cNvSpPr>
          <p:nvPr>
            <p:ph type="body" sz="quarter" idx="13"/>
          </p:nvPr>
        </p:nvSpPr>
        <p:spPr>
          <a:xfrm>
            <a:off x="647698" y="5027614"/>
            <a:ext cx="10896602" cy="881060"/>
          </a:xfrm>
          <a:prstGeom prst="rect">
            <a:avLst/>
          </a:prstGeom>
        </p:spPr>
        <p:txBody>
          <a:bodyPr lIns="0" tIns="0" rIns="0" bIns="0"/>
          <a:lstStyle>
            <a:lvl1pPr marL="0" indent="0" algn="ctr">
              <a:lnSpc>
                <a:spcPts val="1900"/>
              </a:lnSpc>
              <a:spcBef>
                <a:spcPts val="0"/>
              </a:spcBef>
              <a:buNone/>
              <a:defRPr sz="1400" b="0"/>
            </a:lvl1pPr>
          </a:lstStyle>
          <a:p>
            <a:pPr lvl="0"/>
            <a:r>
              <a:rPr lang="en-US" dirty="0"/>
              <a:t>Edit Master text styles</a:t>
            </a:r>
          </a:p>
        </p:txBody>
      </p:sp>
    </p:spTree>
    <p:extLst>
      <p:ext uri="{BB962C8B-B14F-4D97-AF65-F5344CB8AC3E}">
        <p14:creationId xmlns:p14="http://schemas.microsoft.com/office/powerpoint/2010/main" val="4228317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6A7F7F-E491-4970-BC96-16201DDC65AB}" type="datetimeFigureOut">
              <a:rPr lang="en-US" smtClean="0"/>
              <a:t>9/7/2018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1426258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6A7F7F-E491-4970-BC96-16201DDC65AB}" type="datetimeFigureOut">
              <a:rPr lang="en-US" smtClean="0"/>
              <a:t>9/7/2018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871833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6A7F7F-E491-4970-BC96-16201DDC65AB}" type="datetimeFigureOut">
              <a:rPr lang="en-US" smtClean="0"/>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920335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6A7F7F-E491-4970-BC96-16201DDC65AB}" type="datetimeFigureOut">
              <a:rPr lang="en-US" smtClean="0"/>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3904584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6A7F7F-E491-4970-BC96-16201DDC65AB}" type="datetimeFigureOut">
              <a:rPr lang="en-US" smtClean="0"/>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3209820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6A7F7F-E491-4970-BC96-16201DDC65AB}" type="datetimeFigureOut">
              <a:rPr lang="en-US" smtClean="0"/>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2731244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6A7F7F-E491-4970-BC96-16201DDC65AB}" type="datetimeFigureOut">
              <a:rPr lang="en-US" smtClean="0"/>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326205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6A7F7F-E491-4970-BC96-16201DDC65AB}" type="datetimeFigureOut">
              <a:rPr lang="en-US" smtClean="0"/>
              <a:t>9/7/2018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2287768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A7F7F-E491-4970-BC96-16201DDC65AB}" type="datetimeFigureOut">
              <a:rPr lang="en-US" smtClean="0"/>
              <a:t>9/7/2018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2667900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A7F7F-E491-4970-BC96-16201DDC65AB}" type="datetimeFigureOut">
              <a:rPr lang="en-US" smtClean="0"/>
              <a:t>9/7/2018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4281034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6A7F7F-E491-4970-BC96-16201DDC65AB}" type="datetimeFigureOut">
              <a:rPr lang="en-US" smtClean="0"/>
              <a:t>9/7/2018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2612623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A7F7F-E491-4970-BC96-16201DDC65AB}" type="datetimeFigureOut">
              <a:rPr lang="en-US" smtClean="0"/>
              <a:t>9/7/2018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EAC752-61B9-4568-A9D3-43D7B1E0F60E}" type="slidenum">
              <a:rPr lang="en-US" smtClean="0"/>
              <a:t>‹#›</a:t>
            </a:fld>
            <a:endParaRPr lang="en-US"/>
          </a:p>
        </p:txBody>
      </p:sp>
    </p:spTree>
    <p:extLst>
      <p:ext uri="{BB962C8B-B14F-4D97-AF65-F5344CB8AC3E}">
        <p14:creationId xmlns:p14="http://schemas.microsoft.com/office/powerpoint/2010/main" val="2385512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A7831C9-EF0B-4ECC-ABA5-F8019AB11CF1}"/>
              </a:ext>
            </a:extLst>
          </p:cNvPr>
          <p:cNvCxnSpPr>
            <a:cxnSpLocks/>
          </p:cNvCxnSpPr>
          <p:nvPr userDrawn="1"/>
        </p:nvCxnSpPr>
        <p:spPr>
          <a:xfrm>
            <a:off x="0" y="62103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D8623E7-6DBC-4F73-AD90-4227BB4AE27C}"/>
              </a:ext>
            </a:extLst>
          </p:cNvPr>
          <p:cNvSpPr/>
          <p:nvPr userDrawn="1"/>
        </p:nvSpPr>
        <p:spPr>
          <a:xfrm rot="2700000">
            <a:off x="11235356" y="6082332"/>
            <a:ext cx="255938" cy="2559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74D2C07-6A11-42CD-B1FD-6BC7D279B82C}"/>
              </a:ext>
            </a:extLst>
          </p:cNvPr>
          <p:cNvSpPr txBox="1"/>
          <p:nvPr userDrawn="1"/>
        </p:nvSpPr>
        <p:spPr>
          <a:xfrm>
            <a:off x="11264900" y="6117967"/>
            <a:ext cx="196850" cy="184666"/>
          </a:xfrm>
          <a:prstGeom prst="rect">
            <a:avLst/>
          </a:prstGeom>
          <a:noFill/>
        </p:spPr>
        <p:txBody>
          <a:bodyPr wrap="square" lIns="0" tIns="0" rIns="0" bIns="0" rtlCol="0">
            <a:spAutoFit/>
          </a:bodyPr>
          <a:lstStyle/>
          <a:p>
            <a:pPr algn="ctr"/>
            <a:fld id="{564B9F46-9B1C-403A-8BC5-8B1F8582274B}" type="slidenum">
              <a:rPr lang="en-US" sz="1200" smtClean="0">
                <a:solidFill>
                  <a:schemeClr val="bg1"/>
                </a:solidFill>
              </a:rPr>
              <a:pPr algn="ctr"/>
              <a:t>‹#›</a:t>
            </a:fld>
            <a:endParaRPr lang="en-US" sz="1200" dirty="0">
              <a:solidFill>
                <a:schemeClr val="bg1"/>
              </a:solidFill>
            </a:endParaRPr>
          </a:p>
        </p:txBody>
      </p:sp>
    </p:spTree>
    <p:extLst>
      <p:ext uri="{BB962C8B-B14F-4D97-AF65-F5344CB8AC3E}">
        <p14:creationId xmlns:p14="http://schemas.microsoft.com/office/powerpoint/2010/main" val="156992136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408" userDrawn="1">
          <p15:clr>
            <a:srgbClr val="F26B43"/>
          </p15:clr>
        </p15:guide>
        <p15:guide id="4" orient="horz" pos="408" userDrawn="1">
          <p15:clr>
            <a:srgbClr val="F26B43"/>
          </p15:clr>
        </p15:guide>
        <p15:guide id="5" orient="horz" pos="3912" userDrawn="1">
          <p15:clr>
            <a:srgbClr val="F26B43"/>
          </p15:clr>
        </p15:guide>
        <p15:guide id="6" pos="72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A7F7F-E491-4970-BC96-16201DDC65AB}" type="datetimeFigureOut">
              <a:rPr lang="en-US" smtClean="0"/>
              <a:t>9/7/2018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EAC752-61B9-4568-A9D3-43D7B1E0F60E}" type="slidenum">
              <a:rPr lang="en-US" smtClean="0"/>
              <a:t>‹#›</a:t>
            </a:fld>
            <a:endParaRPr lang="en-US"/>
          </a:p>
        </p:txBody>
      </p:sp>
      <p:cxnSp>
        <p:nvCxnSpPr>
          <p:cNvPr id="7" name="Straight Connector 6">
            <a:extLst>
              <a:ext uri="{FF2B5EF4-FFF2-40B4-BE49-F238E27FC236}">
                <a16:creationId xmlns:a16="http://schemas.microsoft.com/office/drawing/2014/main" id="{75F41112-C50B-4DEC-BBF1-69B4B036864D}"/>
              </a:ext>
            </a:extLst>
          </p:cNvPr>
          <p:cNvCxnSpPr>
            <a:cxnSpLocks/>
          </p:cNvCxnSpPr>
          <p:nvPr userDrawn="1"/>
        </p:nvCxnSpPr>
        <p:spPr>
          <a:xfrm>
            <a:off x="0" y="6210300"/>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4AEE532-B637-4124-B6BF-7CC4E4AD46EC}"/>
              </a:ext>
            </a:extLst>
          </p:cNvPr>
          <p:cNvSpPr/>
          <p:nvPr userDrawn="1"/>
        </p:nvSpPr>
        <p:spPr>
          <a:xfrm rot="2700000">
            <a:off x="11235356" y="6082332"/>
            <a:ext cx="255938" cy="2559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9BED45-74E3-4255-A2C7-297328F7FDE3}"/>
              </a:ext>
            </a:extLst>
          </p:cNvPr>
          <p:cNvSpPr txBox="1"/>
          <p:nvPr userDrawn="1"/>
        </p:nvSpPr>
        <p:spPr>
          <a:xfrm>
            <a:off x="11264900" y="6117967"/>
            <a:ext cx="196850" cy="184666"/>
          </a:xfrm>
          <a:prstGeom prst="rect">
            <a:avLst/>
          </a:prstGeom>
          <a:noFill/>
        </p:spPr>
        <p:txBody>
          <a:bodyPr wrap="square" lIns="0" tIns="0" rIns="0" bIns="0" rtlCol="0">
            <a:spAutoFit/>
          </a:bodyPr>
          <a:lstStyle/>
          <a:p>
            <a:pPr algn="ctr"/>
            <a:fld id="{564B9F46-9B1C-403A-8BC5-8B1F8582274B}" type="slidenum">
              <a:rPr lang="en-US" sz="1200" smtClean="0">
                <a:solidFill>
                  <a:schemeClr val="bg1"/>
                </a:solidFill>
              </a:rPr>
              <a:pPr algn="ctr"/>
              <a:t>‹#›</a:t>
            </a:fld>
            <a:endParaRPr lang="en-US" sz="1200" dirty="0">
              <a:solidFill>
                <a:schemeClr val="bg1"/>
              </a:solidFill>
            </a:endParaRPr>
          </a:p>
        </p:txBody>
      </p:sp>
    </p:spTree>
    <p:extLst>
      <p:ext uri="{BB962C8B-B14F-4D97-AF65-F5344CB8AC3E}">
        <p14:creationId xmlns:p14="http://schemas.microsoft.com/office/powerpoint/2010/main" val="1568254592"/>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408" userDrawn="1">
          <p15:clr>
            <a:srgbClr val="F26B43"/>
          </p15:clr>
        </p15:guide>
        <p15:guide id="4" orient="horz" pos="408" userDrawn="1">
          <p15:clr>
            <a:srgbClr val="F26B43"/>
          </p15:clr>
        </p15:guide>
        <p15:guide id="5" orient="horz" pos="3912" userDrawn="1">
          <p15:clr>
            <a:srgbClr val="F26B43"/>
          </p15:clr>
        </p15:guide>
        <p15:guide id="6" pos="7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developer.mozilla.org/en-US/docs/Glossary/Dynamic_programming_language"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hyperlink" Target="https://developer.mozilla.org/en-US/docs/Glossary/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hyperlink" Target="https://developer.mozilla.org/en-US/docs/Learn/Getting_started_with_the_web" TargetMode="External"/><Relationship Id="rId3" Type="http://schemas.openxmlformats.org/officeDocument/2006/relationships/hyperlink" Target="https://www.youtube.com/watch?v=ewrBalT_eBM" TargetMode="External"/><Relationship Id="rId7" Type="http://schemas.openxmlformats.org/officeDocument/2006/relationships/hyperlink" Target="https://developer.mozilla.org/en-US/docs/Learn/Common_questions/How_does_the_Internet_work" TargetMode="External"/><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hyperlink" Target="https://www.youtube.com/playlist?list=PLoYCgNOIyGAB_8_iq1cL8MVeun7cB6eNc" TargetMode="External"/><Relationship Id="rId11" Type="http://schemas.openxmlformats.org/officeDocument/2006/relationships/hyperlink" Target="https://developer.mozilla.org/en-US/docs/Learn/JavaScript" TargetMode="External"/><Relationship Id="rId5" Type="http://schemas.openxmlformats.org/officeDocument/2006/relationships/hyperlink" Target="https://www.youtube.com/playlist?list=PLo3w8EB99pqLEopnunz-dOOBJ8t-Wgt2g" TargetMode="External"/><Relationship Id="rId10" Type="http://schemas.openxmlformats.org/officeDocument/2006/relationships/hyperlink" Target="https://developer.mozilla.org/en-US/Learn/CSS" TargetMode="External"/><Relationship Id="rId4" Type="http://schemas.openxmlformats.org/officeDocument/2006/relationships/hyperlink" Target="https://www.youtube.com/watch?v=7_LPdttKXPc" TargetMode="External"/><Relationship Id="rId9" Type="http://schemas.openxmlformats.org/officeDocument/2006/relationships/hyperlink" Target="https://developer.mozilla.org/en-US/docs/Learn/HTML"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9752" r="361" b="20248"/>
          <a:stretch/>
        </p:blipFill>
        <p:spPr>
          <a:xfrm>
            <a:off x="0" y="1856935"/>
            <a:ext cx="12196689" cy="2926080"/>
          </a:xfrm>
          <a:prstGeom prst="rect">
            <a:avLst/>
          </a:prstGeom>
        </p:spPr>
      </p:pic>
      <p:sp>
        <p:nvSpPr>
          <p:cNvPr id="49" name="Rectangle 48">
            <a:extLst>
              <a:ext uri="{FF2B5EF4-FFF2-40B4-BE49-F238E27FC236}">
                <a16:creationId xmlns:a16="http://schemas.microsoft.com/office/drawing/2014/main" id="{79059AAC-8210-4CE1-BA5D-2A05330C49C3}"/>
              </a:ext>
            </a:extLst>
          </p:cNvPr>
          <p:cNvSpPr/>
          <p:nvPr/>
        </p:nvSpPr>
        <p:spPr>
          <a:xfrm>
            <a:off x="0" y="1867752"/>
            <a:ext cx="12192000" cy="2917370"/>
          </a:xfrm>
          <a:prstGeom prst="rect">
            <a:avLst/>
          </a:prstGeom>
          <a:solidFill>
            <a:schemeClr val="tx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DA8B4B3F-81EF-416A-905C-BE7DFB0668B6}"/>
              </a:ext>
            </a:extLst>
          </p:cNvPr>
          <p:cNvSpPr>
            <a:spLocks noGrp="1"/>
          </p:cNvSpPr>
          <p:nvPr>
            <p:ph type="body" sz="quarter" idx="10"/>
          </p:nvPr>
        </p:nvSpPr>
        <p:spPr/>
        <p:txBody>
          <a:bodyPr/>
          <a:lstStyle/>
          <a:p>
            <a:r>
              <a:rPr lang="en-ID" smtClean="0"/>
              <a:t>Let’s Make Some Website!!!</a:t>
            </a:r>
            <a:endParaRPr lang="en-US" dirty="0"/>
          </a:p>
        </p:txBody>
      </p:sp>
      <p:sp>
        <p:nvSpPr>
          <p:cNvPr id="8" name="Text Placeholder 7">
            <a:extLst>
              <a:ext uri="{FF2B5EF4-FFF2-40B4-BE49-F238E27FC236}">
                <a16:creationId xmlns:a16="http://schemas.microsoft.com/office/drawing/2014/main" id="{D5D3C4FB-4D2F-4103-BF45-B45920B9FD36}"/>
              </a:ext>
            </a:extLst>
          </p:cNvPr>
          <p:cNvSpPr>
            <a:spLocks noGrp="1"/>
          </p:cNvSpPr>
          <p:nvPr>
            <p:ph type="body" sz="quarter" idx="11"/>
          </p:nvPr>
        </p:nvSpPr>
        <p:spPr/>
        <p:txBody>
          <a:bodyPr/>
          <a:lstStyle/>
          <a:p>
            <a:r>
              <a:rPr lang="en-ID" smtClean="0"/>
              <a:t>You will learn about basics of how internet works and build your own website!</a:t>
            </a:r>
          </a:p>
          <a:p>
            <a:r>
              <a:rPr lang="en-ID" smtClean="0"/>
              <a:t>It will be a fascinating journey, so be focused and stay on the track, yay!</a:t>
            </a:r>
            <a:endParaRPr lang="en-US" dirty="0"/>
          </a:p>
        </p:txBody>
      </p:sp>
      <p:sp>
        <p:nvSpPr>
          <p:cNvPr id="34" name="Text Placeholder 33">
            <a:extLst>
              <a:ext uri="{FF2B5EF4-FFF2-40B4-BE49-F238E27FC236}">
                <a16:creationId xmlns:a16="http://schemas.microsoft.com/office/drawing/2014/main" id="{80B50207-8E83-44DF-A90A-B6FBEBB307BE}"/>
              </a:ext>
            </a:extLst>
          </p:cNvPr>
          <p:cNvSpPr>
            <a:spLocks noGrp="1"/>
          </p:cNvSpPr>
          <p:nvPr>
            <p:ph type="body" sz="quarter" idx="13"/>
          </p:nvPr>
        </p:nvSpPr>
        <p:spPr/>
        <p:txBody>
          <a:bodyPr/>
          <a:lstStyle/>
          <a:p>
            <a:pPr>
              <a:lnSpc>
                <a:spcPts val="1800"/>
              </a:lnSpc>
            </a:pPr>
            <a:r>
              <a:rPr lang="en-ID" sz="1600" i="1" smtClean="0">
                <a:latin typeface="Open Sans Light" panose="020B0306030504020204" pitchFamily="34" charset="0"/>
                <a:ea typeface="Open Sans Light" panose="020B0306030504020204" pitchFamily="34" charset="0"/>
                <a:cs typeface="Open Sans Light" panose="020B0306030504020204" pitchFamily="34" charset="0"/>
              </a:rPr>
              <a:t>by Divisi Komputer</a:t>
            </a:r>
          </a:p>
          <a:p>
            <a:pPr>
              <a:lnSpc>
                <a:spcPts val="1800"/>
              </a:lnSpc>
            </a:pPr>
            <a:r>
              <a:rPr lang="en-ID" sz="1600" i="1" smtClean="0">
                <a:latin typeface="Open Sans Light" panose="020B0306030504020204" pitchFamily="34" charset="0"/>
                <a:ea typeface="Open Sans Light" panose="020B0306030504020204" pitchFamily="34" charset="0"/>
                <a:cs typeface="Open Sans Light" panose="020B0306030504020204" pitchFamily="34" charset="0"/>
              </a:rPr>
              <a:t>Himpunan Mahasiswa Elektroteknik</a:t>
            </a:r>
          </a:p>
          <a:p>
            <a:pPr>
              <a:lnSpc>
                <a:spcPts val="1800"/>
              </a:lnSpc>
            </a:pPr>
            <a:r>
              <a:rPr lang="en-ID" sz="1600" i="1" smtClean="0">
                <a:latin typeface="Open Sans Light" panose="020B0306030504020204" pitchFamily="34" charset="0"/>
                <a:ea typeface="Open Sans Light" panose="020B0306030504020204" pitchFamily="34" charset="0"/>
                <a:cs typeface="Open Sans Light" panose="020B0306030504020204" pitchFamily="34" charset="0"/>
              </a:rPr>
              <a:t>Institut Teknologi Bandung</a:t>
            </a:r>
          </a:p>
        </p:txBody>
      </p:sp>
      <p:grpSp>
        <p:nvGrpSpPr>
          <p:cNvPr id="11" name="Group 10"/>
          <p:cNvGrpSpPr/>
          <p:nvPr/>
        </p:nvGrpSpPr>
        <p:grpSpPr>
          <a:xfrm>
            <a:off x="0" y="-172965"/>
            <a:ext cx="12192000" cy="452115"/>
            <a:chOff x="0" y="-172965"/>
            <a:chExt cx="12192000" cy="452115"/>
          </a:xfrm>
        </p:grpSpPr>
        <p:sp>
          <p:nvSpPr>
            <p:cNvPr id="6"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8" name="Group 47">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41" name="Rectangle 40">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9369" y="4993887"/>
            <a:ext cx="764931" cy="948514"/>
          </a:xfrm>
          <a:prstGeom prst="rect">
            <a:avLst/>
          </a:prstGeom>
        </p:spPr>
      </p:pic>
    </p:spTree>
    <p:extLst>
      <p:ext uri="{BB962C8B-B14F-4D97-AF65-F5344CB8AC3E}">
        <p14:creationId xmlns:p14="http://schemas.microsoft.com/office/powerpoint/2010/main" val="2439653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Sending our message to the world!</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rot="16200000">
            <a:off x="4345738" y="-1818546"/>
            <a:ext cx="3500522" cy="11772456"/>
          </a:xfrm>
          <a:prstGeom prst="rect">
            <a:avLst/>
          </a:prstGeom>
        </p:spPr>
      </p:pic>
    </p:spTree>
    <p:extLst>
      <p:ext uri="{BB962C8B-B14F-4D97-AF65-F5344CB8AC3E}">
        <p14:creationId xmlns:p14="http://schemas.microsoft.com/office/powerpoint/2010/main" val="3649584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But, how to find our destination?</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2510386" y="1994093"/>
            <a:ext cx="7171225" cy="3723114"/>
          </a:xfrm>
          <a:prstGeom prst="rect">
            <a:avLst/>
          </a:prstGeom>
        </p:spPr>
      </p:pic>
    </p:spTree>
    <p:extLst>
      <p:ext uri="{BB962C8B-B14F-4D97-AF65-F5344CB8AC3E}">
        <p14:creationId xmlns:p14="http://schemas.microsoft.com/office/powerpoint/2010/main" val="2100560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880940"/>
            <a:ext cx="10515600" cy="1325563"/>
          </a:xfrm>
        </p:spPr>
        <p:txBody>
          <a:bodyPr/>
          <a:lstStyle/>
          <a:p>
            <a:pPr algn="ctr"/>
            <a:r>
              <a:rPr lang="en-ID" smtClean="0">
                <a:latin typeface="Open Sans Light" panose="020B0306030504020204" pitchFamily="34" charset="0"/>
                <a:ea typeface="Open Sans Light" panose="020B0306030504020204" pitchFamily="34" charset="0"/>
                <a:cs typeface="Open Sans Light" panose="020B0306030504020204" pitchFamily="34" charset="0"/>
              </a:rPr>
              <a:t>Internet and the Web</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3" name="Group 2"/>
          <p:cNvGrpSpPr/>
          <p:nvPr/>
        </p:nvGrpSpPr>
        <p:grpSpPr>
          <a:xfrm>
            <a:off x="0" y="-172965"/>
            <a:ext cx="12192000" cy="452115"/>
            <a:chOff x="0" y="-172965"/>
            <a:chExt cx="12192000" cy="452115"/>
          </a:xfrm>
        </p:grpSpPr>
        <p:sp>
          <p:nvSpPr>
            <p:cNvPr id="4"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5" name="Group 4">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6" name="Rectangle 5">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extBox 8"/>
          <p:cNvSpPr txBox="1"/>
          <p:nvPr/>
        </p:nvSpPr>
        <p:spPr>
          <a:xfrm flipH="1">
            <a:off x="838199" y="2425558"/>
            <a:ext cx="4155832" cy="2246769"/>
          </a:xfrm>
          <a:prstGeom prst="rect">
            <a:avLst/>
          </a:prstGeom>
          <a:noFill/>
        </p:spPr>
        <p:txBody>
          <a:bodyPr wrap="square" rtlCol="0">
            <a:spAutoFit/>
          </a:bodyPr>
          <a:lstStyle/>
          <a:p>
            <a:r>
              <a:rPr lang="en-ID" sz="2800" smtClean="0">
                <a:latin typeface="Open Sans Light" panose="020B0306030504020204" pitchFamily="34" charset="0"/>
                <a:ea typeface="Open Sans Light" panose="020B0306030504020204" pitchFamily="34" charset="0"/>
                <a:cs typeface="Open Sans Light" panose="020B0306030504020204" pitchFamily="34" charset="0"/>
              </a:rPr>
              <a:t>Internet is a technical </a:t>
            </a:r>
            <a:r>
              <a:rPr lang="en-ID" sz="2800" b="1" smtClean="0">
                <a:latin typeface="Open Sans Light" panose="020B0306030504020204" pitchFamily="34" charset="0"/>
                <a:ea typeface="Open Sans Light" panose="020B0306030504020204" pitchFamily="34" charset="0"/>
                <a:cs typeface="Open Sans Light" panose="020B0306030504020204" pitchFamily="34" charset="0"/>
              </a:rPr>
              <a:t>infrastructure</a:t>
            </a:r>
            <a:r>
              <a:rPr lang="en-ID" sz="2800" smtClean="0">
                <a:latin typeface="Open Sans Light" panose="020B0306030504020204" pitchFamily="34" charset="0"/>
                <a:ea typeface="Open Sans Light" panose="020B0306030504020204" pitchFamily="34" charset="0"/>
                <a:cs typeface="Open Sans Light" panose="020B0306030504020204" pitchFamily="34" charset="0"/>
              </a:rPr>
              <a:t> which allow billion of computer to be connected together</a:t>
            </a:r>
            <a:endParaRPr lang="en-US" sz="28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TextBox 9"/>
          <p:cNvSpPr txBox="1"/>
          <p:nvPr/>
        </p:nvSpPr>
        <p:spPr>
          <a:xfrm flipH="1">
            <a:off x="6799385" y="2425557"/>
            <a:ext cx="4155830" cy="2677656"/>
          </a:xfrm>
          <a:prstGeom prst="rect">
            <a:avLst/>
          </a:prstGeom>
          <a:noFill/>
        </p:spPr>
        <p:txBody>
          <a:bodyPr wrap="square" rtlCol="0">
            <a:spAutoFit/>
          </a:bodyPr>
          <a:lstStyle/>
          <a:p>
            <a:pPr algn="r"/>
            <a:r>
              <a:rPr lang="en-ID" sz="2800" smtClean="0">
                <a:latin typeface="Open Sans Light" panose="020B0306030504020204" pitchFamily="34" charset="0"/>
                <a:ea typeface="Open Sans Light" panose="020B0306030504020204" pitchFamily="34" charset="0"/>
                <a:cs typeface="Open Sans Light" panose="020B0306030504020204" pitchFamily="34" charset="0"/>
              </a:rPr>
              <a:t>Web is a </a:t>
            </a:r>
            <a:r>
              <a:rPr lang="en-ID" sz="2800" b="1" smtClean="0">
                <a:latin typeface="Open Sans Light" panose="020B0306030504020204" pitchFamily="34" charset="0"/>
                <a:ea typeface="Open Sans Light" panose="020B0306030504020204" pitchFamily="34" charset="0"/>
                <a:cs typeface="Open Sans Light" panose="020B0306030504020204" pitchFamily="34" charset="0"/>
              </a:rPr>
              <a:t>service</a:t>
            </a:r>
            <a:r>
              <a:rPr lang="en-ID" sz="2800" smtClean="0">
                <a:latin typeface="Open Sans Light" panose="020B0306030504020204" pitchFamily="34" charset="0"/>
                <a:ea typeface="Open Sans Light" panose="020B0306030504020204" pitchFamily="34" charset="0"/>
                <a:cs typeface="Open Sans Light" panose="020B0306030504020204" pitchFamily="34" charset="0"/>
              </a:rPr>
              <a:t> built on top of the Internet. There are also another services that build on top of the Internet such as e-mail and IRC.</a:t>
            </a:r>
            <a:endParaRPr lang="en-US" sz="280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305724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The Story of Web</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idx="1"/>
          </p:nvPr>
        </p:nvSpPr>
        <p:spPr/>
        <p:txBody>
          <a:bodyPr>
            <a:normAutofit/>
          </a:bodyPr>
          <a:lstStyle/>
          <a:p>
            <a:pPr>
              <a:lnSpc>
                <a:spcPts val="1800"/>
              </a:lnSpc>
            </a:pPr>
            <a:r>
              <a:rPr lang="en-ID" sz="1800" i="1" smtClean="0">
                <a:latin typeface="Open Sans Light" panose="020B0306030504020204" pitchFamily="34" charset="0"/>
                <a:ea typeface="Open Sans Light" panose="020B0306030504020204" pitchFamily="34" charset="0"/>
                <a:cs typeface="Open Sans Light" panose="020B0306030504020204" pitchFamily="34" charset="0"/>
              </a:rPr>
              <a:t>How does the Web work?</a:t>
            </a:r>
            <a:endParaRPr lang="en-ID" sz="1800" i="1">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400083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The Simplified Model</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3642155" y="2338867"/>
            <a:ext cx="4907687" cy="2274992"/>
          </a:xfrm>
          <a:prstGeom prst="rect">
            <a:avLst/>
          </a:prstGeom>
        </p:spPr>
      </p:pic>
    </p:spTree>
    <p:extLst>
      <p:ext uri="{BB962C8B-B14F-4D97-AF65-F5344CB8AC3E}">
        <p14:creationId xmlns:p14="http://schemas.microsoft.com/office/powerpoint/2010/main" val="2256871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Some analogy to help you understand</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3057524" y="1994093"/>
            <a:ext cx="6076950" cy="4114800"/>
          </a:xfrm>
          <a:prstGeom prst="rect">
            <a:avLst/>
          </a:prstGeom>
        </p:spPr>
      </p:pic>
      <p:sp>
        <p:nvSpPr>
          <p:cNvPr id="4" name="TextBox 3"/>
          <p:cNvSpPr txBox="1"/>
          <p:nvPr/>
        </p:nvSpPr>
        <p:spPr>
          <a:xfrm>
            <a:off x="563484" y="1979504"/>
            <a:ext cx="2093843" cy="954107"/>
          </a:xfrm>
          <a:prstGeom prst="rect">
            <a:avLst/>
          </a:prstGeom>
          <a:noFill/>
        </p:spPr>
        <p:txBody>
          <a:bodyPr wrap="none" rtlCol="0">
            <a:spAutoFit/>
          </a:bodyPr>
          <a:lstStyle/>
          <a:p>
            <a:pPr algn="just"/>
            <a:r>
              <a:rPr lang="en-US" sz="2800" smtClean="0">
                <a:latin typeface="Open Sans" panose="020B0606030504020204" pitchFamily="34" charset="0"/>
                <a:ea typeface="Open Sans" panose="020B0606030504020204" pitchFamily="34" charset="0"/>
                <a:cs typeface="Open Sans" panose="020B0606030504020204" pitchFamily="34" charset="0"/>
              </a:rPr>
              <a:t>Internet </a:t>
            </a:r>
          </a:p>
          <a:p>
            <a:pPr algn="just"/>
            <a:r>
              <a:rPr lang="en-US" sz="2800" smtClean="0">
                <a:latin typeface="Open Sans" panose="020B0606030504020204" pitchFamily="34" charset="0"/>
                <a:ea typeface="Open Sans" panose="020B0606030504020204" pitchFamily="34" charset="0"/>
                <a:cs typeface="Open Sans" panose="020B0606030504020204" pitchFamily="34" charset="0"/>
              </a:rPr>
              <a:t>Connection</a:t>
            </a:r>
            <a:endParaRPr lang="en-US" sz="280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p:cNvSpPr txBox="1"/>
          <p:nvPr/>
        </p:nvSpPr>
        <p:spPr>
          <a:xfrm>
            <a:off x="10160000" y="2054856"/>
            <a:ext cx="1265924" cy="523220"/>
          </a:xfrm>
          <a:prstGeom prst="rect">
            <a:avLst/>
          </a:prstGeom>
          <a:noFill/>
        </p:spPr>
        <p:txBody>
          <a:bodyPr wrap="none" rtlCol="0">
            <a:spAutoFit/>
          </a:bodyPr>
          <a:lstStyle/>
          <a:p>
            <a:pPr algn="just"/>
            <a:r>
              <a:rPr lang="en-US" sz="2800" smtClean="0">
                <a:latin typeface="Open Sans" panose="020B0606030504020204" pitchFamily="34" charset="0"/>
                <a:ea typeface="Open Sans" panose="020B0606030504020204" pitchFamily="34" charset="0"/>
                <a:cs typeface="Open Sans" panose="020B0606030504020204" pitchFamily="34" charset="0"/>
              </a:rPr>
              <a:t>TCP/IP</a:t>
            </a:r>
            <a:endParaRPr lang="en-US" sz="280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p:cNvSpPr txBox="1"/>
          <p:nvPr/>
        </p:nvSpPr>
        <p:spPr>
          <a:xfrm>
            <a:off x="563484" y="5585673"/>
            <a:ext cx="914033" cy="523220"/>
          </a:xfrm>
          <a:prstGeom prst="rect">
            <a:avLst/>
          </a:prstGeom>
          <a:noFill/>
        </p:spPr>
        <p:txBody>
          <a:bodyPr wrap="none" rtlCol="0">
            <a:spAutoFit/>
          </a:bodyPr>
          <a:lstStyle/>
          <a:p>
            <a:r>
              <a:rPr lang="en-US" sz="2800" smtClean="0">
                <a:latin typeface="Open Sans" panose="020B0606030504020204" pitchFamily="34" charset="0"/>
                <a:ea typeface="Open Sans" panose="020B0606030504020204" pitchFamily="34" charset="0"/>
                <a:cs typeface="Open Sans" panose="020B0606030504020204" pitchFamily="34" charset="0"/>
              </a:rPr>
              <a:t>DNS</a:t>
            </a:r>
            <a:endParaRPr lang="en-US" sz="280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10355631" y="5585673"/>
            <a:ext cx="1070293" cy="523220"/>
          </a:xfrm>
          <a:prstGeom prst="rect">
            <a:avLst/>
          </a:prstGeom>
          <a:noFill/>
        </p:spPr>
        <p:txBody>
          <a:bodyPr wrap="none" rtlCol="0">
            <a:spAutoFit/>
          </a:bodyPr>
          <a:lstStyle/>
          <a:p>
            <a:r>
              <a:rPr lang="en-US" sz="2800" smtClean="0">
                <a:latin typeface="Open Sans" panose="020B0606030504020204" pitchFamily="34" charset="0"/>
                <a:ea typeface="Open Sans" panose="020B0606030504020204" pitchFamily="34" charset="0"/>
                <a:cs typeface="Open Sans" panose="020B0606030504020204" pitchFamily="34" charset="0"/>
              </a:rPr>
              <a:t>HTTP</a:t>
            </a:r>
            <a:endParaRPr lang="en-US" sz="28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0032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So, what’s really happening?</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Content Placeholder 2"/>
          <p:cNvSpPr txBox="1">
            <a:spLocks/>
          </p:cNvSpPr>
          <p:nvPr/>
        </p:nvSpPr>
        <p:spPr>
          <a:xfrm>
            <a:off x="838199" y="1825625"/>
            <a:ext cx="10689237" cy="4351338"/>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lnSpc>
                <a:spcPts val="2800"/>
              </a:lnSpc>
              <a:buFont typeface="+mj-lt"/>
              <a:buAutoNum type="arabicPeriod"/>
            </a:pPr>
            <a:r>
              <a:rPr lang="en-GB">
                <a:latin typeface="Open Sans Light" panose="020B0306030504020204" pitchFamily="34" charset="0"/>
                <a:ea typeface="Open Sans Light" panose="020B0306030504020204" pitchFamily="34" charset="0"/>
                <a:cs typeface="Open Sans Light" panose="020B0306030504020204" pitchFamily="34" charset="0"/>
              </a:rPr>
              <a:t>The browser </a:t>
            </a:r>
            <a:r>
              <a:rPr lang="en-GB" b="1">
                <a:latin typeface="Open Sans Light" panose="020B0306030504020204" pitchFamily="34" charset="0"/>
                <a:ea typeface="Open Sans Light" panose="020B0306030504020204" pitchFamily="34" charset="0"/>
                <a:cs typeface="Open Sans Light" panose="020B0306030504020204" pitchFamily="34" charset="0"/>
              </a:rPr>
              <a:t>goes to the DNS server</a:t>
            </a:r>
            <a:r>
              <a:rPr lang="en-GB">
                <a:latin typeface="Open Sans Light" panose="020B0306030504020204" pitchFamily="34" charset="0"/>
                <a:ea typeface="Open Sans Light" panose="020B0306030504020204" pitchFamily="34" charset="0"/>
                <a:cs typeface="Open Sans Light" panose="020B0306030504020204" pitchFamily="34" charset="0"/>
              </a:rPr>
              <a:t>, and </a:t>
            </a:r>
            <a:r>
              <a:rPr lang="en-GB" b="1">
                <a:latin typeface="Open Sans Light" panose="020B0306030504020204" pitchFamily="34" charset="0"/>
                <a:ea typeface="Open Sans Light" panose="020B0306030504020204" pitchFamily="34" charset="0"/>
                <a:cs typeface="Open Sans Light" panose="020B0306030504020204" pitchFamily="34" charset="0"/>
              </a:rPr>
              <a:t>finds the real address </a:t>
            </a:r>
            <a:r>
              <a:rPr lang="en-GB">
                <a:latin typeface="Open Sans Light" panose="020B0306030504020204" pitchFamily="34" charset="0"/>
                <a:ea typeface="Open Sans Light" panose="020B0306030504020204" pitchFamily="34" charset="0"/>
                <a:cs typeface="Open Sans Light" panose="020B0306030504020204" pitchFamily="34" charset="0"/>
              </a:rPr>
              <a:t>of the server that the website lives on (</a:t>
            </a:r>
            <a:r>
              <a:rPr lang="en-GB" b="1">
                <a:latin typeface="Open Sans Light" panose="020B0306030504020204" pitchFamily="34" charset="0"/>
                <a:ea typeface="Open Sans Light" panose="020B0306030504020204" pitchFamily="34" charset="0"/>
                <a:cs typeface="Open Sans Light" panose="020B0306030504020204" pitchFamily="34" charset="0"/>
              </a:rPr>
              <a:t>you find the address of the shop</a:t>
            </a:r>
            <a:r>
              <a:rPr lang="en-GB">
                <a:latin typeface="Open Sans Light" panose="020B0306030504020204" pitchFamily="34" charset="0"/>
                <a:ea typeface="Open Sans Light" panose="020B0306030504020204" pitchFamily="34" charset="0"/>
                <a:cs typeface="Open Sans Light" panose="020B0306030504020204" pitchFamily="34" charset="0"/>
              </a:rPr>
              <a:t>).</a:t>
            </a:r>
          </a:p>
          <a:p>
            <a:pPr marL="457200" indent="-457200" algn="l">
              <a:lnSpc>
                <a:spcPts val="2800"/>
              </a:lnSpc>
              <a:buFont typeface="+mj-lt"/>
              <a:buAutoNum type="arabicPeriod"/>
            </a:pPr>
            <a:r>
              <a:rPr lang="en-GB">
                <a:latin typeface="Open Sans Light" panose="020B0306030504020204" pitchFamily="34" charset="0"/>
                <a:ea typeface="Open Sans Light" panose="020B0306030504020204" pitchFamily="34" charset="0"/>
                <a:cs typeface="Open Sans Light" panose="020B0306030504020204" pitchFamily="34" charset="0"/>
              </a:rPr>
              <a:t>The browser </a:t>
            </a:r>
            <a:r>
              <a:rPr lang="en-GB" b="1">
                <a:latin typeface="Open Sans Light" panose="020B0306030504020204" pitchFamily="34" charset="0"/>
                <a:ea typeface="Open Sans Light" panose="020B0306030504020204" pitchFamily="34" charset="0"/>
                <a:cs typeface="Open Sans Light" panose="020B0306030504020204" pitchFamily="34" charset="0"/>
              </a:rPr>
              <a:t>sends an HTTP request </a:t>
            </a:r>
            <a:r>
              <a:rPr lang="en-GB">
                <a:latin typeface="Open Sans Light" panose="020B0306030504020204" pitchFamily="34" charset="0"/>
                <a:ea typeface="Open Sans Light" panose="020B0306030504020204" pitchFamily="34" charset="0"/>
                <a:cs typeface="Open Sans Light" panose="020B0306030504020204" pitchFamily="34" charset="0"/>
              </a:rPr>
              <a:t>message to the server, </a:t>
            </a:r>
            <a:r>
              <a:rPr lang="en-GB" b="1">
                <a:latin typeface="Open Sans Light" panose="020B0306030504020204" pitchFamily="34" charset="0"/>
                <a:ea typeface="Open Sans Light" panose="020B0306030504020204" pitchFamily="34" charset="0"/>
                <a:cs typeface="Open Sans Light" panose="020B0306030504020204" pitchFamily="34" charset="0"/>
              </a:rPr>
              <a:t>asking it to send a copy </a:t>
            </a:r>
            <a:r>
              <a:rPr lang="en-GB">
                <a:latin typeface="Open Sans Light" panose="020B0306030504020204" pitchFamily="34" charset="0"/>
                <a:ea typeface="Open Sans Light" panose="020B0306030504020204" pitchFamily="34" charset="0"/>
                <a:cs typeface="Open Sans Light" panose="020B0306030504020204" pitchFamily="34" charset="0"/>
              </a:rPr>
              <a:t>of the website to the client (</a:t>
            </a:r>
            <a:r>
              <a:rPr lang="en-GB" b="1">
                <a:latin typeface="Open Sans Light" panose="020B0306030504020204" pitchFamily="34" charset="0"/>
                <a:ea typeface="Open Sans Light" panose="020B0306030504020204" pitchFamily="34" charset="0"/>
                <a:cs typeface="Open Sans Light" panose="020B0306030504020204" pitchFamily="34" charset="0"/>
              </a:rPr>
              <a:t>you go to the shop and order your goods</a:t>
            </a:r>
            <a:r>
              <a:rPr lang="en-GB">
                <a:latin typeface="Open Sans Light" panose="020B0306030504020204" pitchFamily="34" charset="0"/>
                <a:ea typeface="Open Sans Light" panose="020B0306030504020204" pitchFamily="34" charset="0"/>
                <a:cs typeface="Open Sans Light" panose="020B0306030504020204" pitchFamily="34" charset="0"/>
              </a:rPr>
              <a:t>). This message, and all other </a:t>
            </a:r>
            <a:r>
              <a:rPr lang="en-GB" b="1">
                <a:latin typeface="Open Sans Light" panose="020B0306030504020204" pitchFamily="34" charset="0"/>
                <a:ea typeface="Open Sans Light" panose="020B0306030504020204" pitchFamily="34" charset="0"/>
                <a:cs typeface="Open Sans Light" panose="020B0306030504020204" pitchFamily="34" charset="0"/>
              </a:rPr>
              <a:t>data sent between the client and the </a:t>
            </a:r>
            <a:r>
              <a:rPr lang="en-GB" b="1" smtClean="0">
                <a:latin typeface="Open Sans Light" panose="020B0306030504020204" pitchFamily="34" charset="0"/>
                <a:ea typeface="Open Sans Light" panose="020B0306030504020204" pitchFamily="34" charset="0"/>
                <a:cs typeface="Open Sans Light" panose="020B0306030504020204" pitchFamily="34" charset="0"/>
              </a:rPr>
              <a:t>server</a:t>
            </a:r>
            <a:r>
              <a:rPr lang="en-GB">
                <a:latin typeface="Open Sans Light" panose="020B0306030504020204" pitchFamily="34" charset="0"/>
                <a:ea typeface="Open Sans Light" panose="020B0306030504020204" pitchFamily="34" charset="0"/>
                <a:cs typeface="Open Sans Light" panose="020B0306030504020204" pitchFamily="34" charset="0"/>
              </a:rPr>
              <a:t>, is sent across your </a:t>
            </a:r>
            <a:r>
              <a:rPr lang="en-GB" b="1">
                <a:latin typeface="Open Sans Light" panose="020B0306030504020204" pitchFamily="34" charset="0"/>
                <a:ea typeface="Open Sans Light" panose="020B0306030504020204" pitchFamily="34" charset="0"/>
                <a:cs typeface="Open Sans Light" panose="020B0306030504020204" pitchFamily="34" charset="0"/>
              </a:rPr>
              <a:t>internet connection using TCP/IP</a:t>
            </a:r>
            <a:r>
              <a:rPr lang="en-GB">
                <a:latin typeface="Open Sans Light" panose="020B0306030504020204" pitchFamily="34" charset="0"/>
                <a:ea typeface="Open Sans Light" panose="020B0306030504020204" pitchFamily="34" charset="0"/>
                <a:cs typeface="Open Sans Light" panose="020B0306030504020204" pitchFamily="34" charset="0"/>
              </a:rPr>
              <a:t>.</a:t>
            </a:r>
          </a:p>
          <a:p>
            <a:pPr marL="457200" indent="-457200" algn="l">
              <a:lnSpc>
                <a:spcPts val="2800"/>
              </a:lnSpc>
              <a:buFont typeface="+mj-lt"/>
              <a:buAutoNum type="arabicPeriod"/>
            </a:pPr>
            <a:r>
              <a:rPr lang="en-GB">
                <a:latin typeface="Open Sans Light" panose="020B0306030504020204" pitchFamily="34" charset="0"/>
                <a:ea typeface="Open Sans Light" panose="020B0306030504020204" pitchFamily="34" charset="0"/>
                <a:cs typeface="Open Sans Light" panose="020B0306030504020204" pitchFamily="34" charset="0"/>
              </a:rPr>
              <a:t>Provided the </a:t>
            </a:r>
            <a:r>
              <a:rPr lang="en-GB" b="1">
                <a:latin typeface="Open Sans Light" panose="020B0306030504020204" pitchFamily="34" charset="0"/>
                <a:ea typeface="Open Sans Light" panose="020B0306030504020204" pitchFamily="34" charset="0"/>
                <a:cs typeface="Open Sans Light" panose="020B0306030504020204" pitchFamily="34" charset="0"/>
              </a:rPr>
              <a:t>server approves the client's request</a:t>
            </a:r>
            <a:r>
              <a:rPr lang="en-GB">
                <a:latin typeface="Open Sans Light" panose="020B0306030504020204" pitchFamily="34" charset="0"/>
                <a:ea typeface="Open Sans Light" panose="020B0306030504020204" pitchFamily="34" charset="0"/>
                <a:cs typeface="Open Sans Light" panose="020B0306030504020204" pitchFamily="34" charset="0"/>
              </a:rPr>
              <a:t>, the server sends the client a "200 </a:t>
            </a:r>
            <a:r>
              <a:rPr lang="en-GB" b="1">
                <a:latin typeface="Open Sans Light" panose="020B0306030504020204" pitchFamily="34" charset="0"/>
                <a:ea typeface="Open Sans Light" panose="020B0306030504020204" pitchFamily="34" charset="0"/>
                <a:cs typeface="Open Sans Light" panose="020B0306030504020204" pitchFamily="34" charset="0"/>
              </a:rPr>
              <a:t>OK</a:t>
            </a:r>
            <a:r>
              <a:rPr lang="en-GB">
                <a:latin typeface="Open Sans Light" panose="020B0306030504020204" pitchFamily="34" charset="0"/>
                <a:ea typeface="Open Sans Light" panose="020B0306030504020204" pitchFamily="34" charset="0"/>
                <a:cs typeface="Open Sans Light" panose="020B0306030504020204" pitchFamily="34" charset="0"/>
              </a:rPr>
              <a:t>" message, which means "Of course you can look at that website! Here it is", and then </a:t>
            </a:r>
            <a:r>
              <a:rPr lang="en-GB" b="1">
                <a:latin typeface="Open Sans Light" panose="020B0306030504020204" pitchFamily="34" charset="0"/>
                <a:ea typeface="Open Sans Light" panose="020B0306030504020204" pitchFamily="34" charset="0"/>
                <a:cs typeface="Open Sans Light" panose="020B0306030504020204" pitchFamily="34" charset="0"/>
              </a:rPr>
              <a:t>starts sending the website's files </a:t>
            </a:r>
            <a:r>
              <a:rPr lang="en-GB">
                <a:latin typeface="Open Sans Light" panose="020B0306030504020204" pitchFamily="34" charset="0"/>
                <a:ea typeface="Open Sans Light" panose="020B0306030504020204" pitchFamily="34" charset="0"/>
                <a:cs typeface="Open Sans Light" panose="020B0306030504020204" pitchFamily="34" charset="0"/>
              </a:rPr>
              <a:t>to the browser as a </a:t>
            </a:r>
            <a:r>
              <a:rPr lang="en-GB" b="1">
                <a:latin typeface="Open Sans Light" panose="020B0306030504020204" pitchFamily="34" charset="0"/>
                <a:ea typeface="Open Sans Light" panose="020B0306030504020204" pitchFamily="34" charset="0"/>
                <a:cs typeface="Open Sans Light" panose="020B0306030504020204" pitchFamily="34" charset="0"/>
              </a:rPr>
              <a:t>series of small chunks called data packets </a:t>
            </a:r>
            <a:r>
              <a:rPr lang="en-GB">
                <a:latin typeface="Open Sans Light" panose="020B0306030504020204" pitchFamily="34" charset="0"/>
                <a:ea typeface="Open Sans Light" panose="020B0306030504020204" pitchFamily="34" charset="0"/>
                <a:cs typeface="Open Sans Light" panose="020B0306030504020204" pitchFamily="34" charset="0"/>
              </a:rPr>
              <a:t>(</a:t>
            </a:r>
            <a:r>
              <a:rPr lang="en-GB" b="1">
                <a:latin typeface="Open Sans Light" panose="020B0306030504020204" pitchFamily="34" charset="0"/>
                <a:ea typeface="Open Sans Light" panose="020B0306030504020204" pitchFamily="34" charset="0"/>
                <a:cs typeface="Open Sans Light" panose="020B0306030504020204" pitchFamily="34" charset="0"/>
              </a:rPr>
              <a:t>the shop gives you your goods, and you bring them back to your house</a:t>
            </a:r>
            <a:r>
              <a:rPr lang="en-GB">
                <a:latin typeface="Open Sans Light" panose="020B0306030504020204" pitchFamily="34" charset="0"/>
                <a:ea typeface="Open Sans Light" panose="020B0306030504020204" pitchFamily="34" charset="0"/>
                <a:cs typeface="Open Sans Light" panose="020B0306030504020204" pitchFamily="34" charset="0"/>
              </a:rPr>
              <a:t>).</a:t>
            </a:r>
          </a:p>
          <a:p>
            <a:pPr marL="457200" indent="-457200" algn="l">
              <a:lnSpc>
                <a:spcPts val="2800"/>
              </a:lnSpc>
              <a:buFont typeface="+mj-lt"/>
              <a:buAutoNum type="arabicPeriod"/>
            </a:pPr>
            <a:r>
              <a:rPr lang="en-GB">
                <a:latin typeface="Open Sans Light" panose="020B0306030504020204" pitchFamily="34" charset="0"/>
                <a:ea typeface="Open Sans Light" panose="020B0306030504020204" pitchFamily="34" charset="0"/>
                <a:cs typeface="Open Sans Light" panose="020B0306030504020204" pitchFamily="34" charset="0"/>
              </a:rPr>
              <a:t>The browser </a:t>
            </a:r>
            <a:r>
              <a:rPr lang="en-GB" b="1">
                <a:latin typeface="Open Sans Light" panose="020B0306030504020204" pitchFamily="34" charset="0"/>
                <a:ea typeface="Open Sans Light" panose="020B0306030504020204" pitchFamily="34" charset="0"/>
                <a:cs typeface="Open Sans Light" panose="020B0306030504020204" pitchFamily="34" charset="0"/>
              </a:rPr>
              <a:t>assembles the small chunks into a complete website </a:t>
            </a:r>
            <a:r>
              <a:rPr lang="en-GB">
                <a:latin typeface="Open Sans Light" panose="020B0306030504020204" pitchFamily="34" charset="0"/>
                <a:ea typeface="Open Sans Light" panose="020B0306030504020204" pitchFamily="34" charset="0"/>
                <a:cs typeface="Open Sans Light" panose="020B0306030504020204" pitchFamily="34" charset="0"/>
              </a:rPr>
              <a:t>and displays it to you (</a:t>
            </a:r>
            <a:r>
              <a:rPr lang="en-GB" b="1">
                <a:latin typeface="Open Sans Light" panose="020B0306030504020204" pitchFamily="34" charset="0"/>
                <a:ea typeface="Open Sans Light" panose="020B0306030504020204" pitchFamily="34" charset="0"/>
                <a:cs typeface="Open Sans Light" panose="020B0306030504020204" pitchFamily="34" charset="0"/>
              </a:rPr>
              <a:t>the goods arrive at your door — new shiny stuff, awesome</a:t>
            </a:r>
            <a:r>
              <a:rPr lang="en-GB" b="1" smtClean="0">
                <a:latin typeface="Open Sans Light" panose="020B0306030504020204" pitchFamily="34" charset="0"/>
                <a:ea typeface="Open Sans Light" panose="020B0306030504020204" pitchFamily="34" charset="0"/>
                <a:cs typeface="Open Sans Light" panose="020B0306030504020204" pitchFamily="34" charset="0"/>
              </a:rPr>
              <a:t>!</a:t>
            </a:r>
            <a:r>
              <a:rPr lang="en-GB" smtClean="0">
                <a:latin typeface="Open Sans Light" panose="020B0306030504020204" pitchFamily="34" charset="0"/>
                <a:ea typeface="Open Sans Light" panose="020B0306030504020204" pitchFamily="34" charset="0"/>
                <a:cs typeface="Open Sans Light" panose="020B0306030504020204" pitchFamily="34" charset="0"/>
              </a:rPr>
              <a:t>).</a:t>
            </a: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511581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1000"/>
                                        <p:tgtEl>
                                          <p:spTgt spid="15">
                                            <p:txEl>
                                              <p:pRg st="3" end="3"/>
                                            </p:txEl>
                                          </p:spTgt>
                                        </p:tgtEl>
                                      </p:cBhvr>
                                    </p:animEffect>
                                    <p:anim calcmode="lin" valueType="num">
                                      <p:cBhvr>
                                        <p:cTn id="29"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More about DNS and Packets</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Content Placeholder 2"/>
          <p:cNvSpPr txBox="1">
            <a:spLocks/>
          </p:cNvSpPr>
          <p:nvPr/>
        </p:nvSpPr>
        <p:spPr>
          <a:xfrm>
            <a:off x="838200" y="1747474"/>
            <a:ext cx="10689237"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2800"/>
              </a:lnSpc>
            </a:pPr>
            <a:r>
              <a:rPr lang="en-GB" smtClean="0">
                <a:latin typeface="Open Sans Light" panose="020B0306030504020204" pitchFamily="34" charset="0"/>
                <a:ea typeface="Open Sans Light" panose="020B0306030504020204" pitchFamily="34" charset="0"/>
                <a:cs typeface="Open Sans Light" panose="020B0306030504020204" pitchFamily="34" charset="0"/>
              </a:rPr>
              <a:t>DNS or Domain Name Server is invented because </a:t>
            </a:r>
            <a:r>
              <a:rPr lang="en-GB" b="1" smtClean="0">
                <a:latin typeface="Open Sans Light" panose="020B0306030504020204" pitchFamily="34" charset="0"/>
                <a:ea typeface="Open Sans Light" panose="020B0306030504020204" pitchFamily="34" charset="0"/>
                <a:cs typeface="Open Sans Light" panose="020B0306030504020204" pitchFamily="34" charset="0"/>
              </a:rPr>
              <a:t>we don’t want to remember all those number </a:t>
            </a:r>
            <a:r>
              <a:rPr lang="en-GB" smtClean="0">
                <a:latin typeface="Open Sans Light" panose="020B0306030504020204" pitchFamily="34" charset="0"/>
                <a:ea typeface="Open Sans Light" panose="020B0306030504020204" pitchFamily="34" charset="0"/>
                <a:cs typeface="Open Sans Light" panose="020B0306030504020204" pitchFamily="34" charset="0"/>
              </a:rPr>
              <a:t>of every website. </a:t>
            </a: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algn="l">
              <a:lnSpc>
                <a:spcPts val="2800"/>
              </a:lnSpc>
            </a:pPr>
            <a:r>
              <a:rPr lang="en-GB" smtClean="0">
                <a:latin typeface="Open Sans Light" panose="020B0306030504020204" pitchFamily="34" charset="0"/>
                <a:ea typeface="Open Sans Light" panose="020B0306030504020204" pitchFamily="34" charset="0"/>
                <a:cs typeface="Open Sans Light" panose="020B0306030504020204" pitchFamily="34" charset="0"/>
              </a:rPr>
              <a:t>DNS would </a:t>
            </a:r>
            <a:r>
              <a:rPr lang="en-GB" b="1" smtClean="0">
                <a:latin typeface="Open Sans Light" panose="020B0306030504020204" pitchFamily="34" charset="0"/>
                <a:ea typeface="Open Sans Light" panose="020B0306030504020204" pitchFamily="34" charset="0"/>
                <a:cs typeface="Open Sans Light" panose="020B0306030504020204" pitchFamily="34" charset="0"/>
              </a:rPr>
              <a:t>provide us the IP address </a:t>
            </a:r>
            <a:r>
              <a:rPr lang="en-GB" smtClean="0">
                <a:latin typeface="Open Sans Light" panose="020B0306030504020204" pitchFamily="34" charset="0"/>
                <a:ea typeface="Open Sans Light" panose="020B0306030504020204" pitchFamily="34" charset="0"/>
                <a:cs typeface="Open Sans Light" panose="020B0306030504020204" pitchFamily="34" charset="0"/>
              </a:rPr>
              <a:t>of our favourite website. Cool Right?</a:t>
            </a:r>
          </a:p>
          <a:p>
            <a:pPr algn="l">
              <a:lnSpc>
                <a:spcPts val="2800"/>
              </a:lnSpc>
            </a:pP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algn="l">
              <a:lnSpc>
                <a:spcPts val="2800"/>
              </a:lnSpc>
            </a:pPr>
            <a:r>
              <a:rPr lang="en-GB" smtClean="0">
                <a:latin typeface="Open Sans Light" panose="020B0306030504020204" pitchFamily="34" charset="0"/>
                <a:ea typeface="Open Sans Light" panose="020B0306030504020204" pitchFamily="34" charset="0"/>
                <a:cs typeface="Open Sans Light" panose="020B0306030504020204" pitchFamily="34" charset="0"/>
              </a:rPr>
              <a:t>Packets is a </a:t>
            </a:r>
            <a:r>
              <a:rPr lang="en-GB" b="1" smtClean="0">
                <a:latin typeface="Open Sans Light" panose="020B0306030504020204" pitchFamily="34" charset="0"/>
                <a:ea typeface="Open Sans Light" panose="020B0306030504020204" pitchFamily="34" charset="0"/>
                <a:cs typeface="Open Sans Light" panose="020B0306030504020204" pitchFamily="34" charset="0"/>
              </a:rPr>
              <a:t>format of sent data </a:t>
            </a:r>
            <a:r>
              <a:rPr lang="en-GB" smtClean="0">
                <a:latin typeface="Open Sans Light" panose="020B0306030504020204" pitchFamily="34" charset="0"/>
                <a:ea typeface="Open Sans Light" panose="020B0306030504020204" pitchFamily="34" charset="0"/>
                <a:cs typeface="Open Sans Light" panose="020B0306030504020204" pitchFamily="34" charset="0"/>
              </a:rPr>
              <a:t>from server to client.</a:t>
            </a:r>
          </a:p>
          <a:p>
            <a:pPr algn="l">
              <a:lnSpc>
                <a:spcPts val="2800"/>
              </a:lnSpc>
            </a:pPr>
            <a:r>
              <a:rPr lang="en-GB" smtClean="0">
                <a:latin typeface="Open Sans Light" panose="020B0306030504020204" pitchFamily="34" charset="0"/>
                <a:ea typeface="Open Sans Light" panose="020B0306030504020204" pitchFamily="34" charset="0"/>
                <a:cs typeface="Open Sans Light" panose="020B0306030504020204" pitchFamily="34" charset="0"/>
              </a:rPr>
              <a:t>When data is sent across the Web, </a:t>
            </a:r>
            <a:r>
              <a:rPr lang="en-GB" b="1" smtClean="0">
                <a:latin typeface="Open Sans Light" panose="020B0306030504020204" pitchFamily="34" charset="0"/>
                <a:ea typeface="Open Sans Light" panose="020B0306030504020204" pitchFamily="34" charset="0"/>
                <a:cs typeface="Open Sans Light" panose="020B0306030504020204" pitchFamily="34" charset="0"/>
              </a:rPr>
              <a:t>data is sent as small chunk</a:t>
            </a:r>
            <a:r>
              <a:rPr lang="en-GB" smtClean="0">
                <a:latin typeface="Open Sans Light" panose="020B0306030504020204" pitchFamily="34" charset="0"/>
                <a:ea typeface="Open Sans Light" panose="020B0306030504020204" pitchFamily="34" charset="0"/>
                <a:cs typeface="Open Sans Light" panose="020B0306030504020204" pitchFamily="34" charset="0"/>
              </a:rPr>
              <a:t>. This will </a:t>
            </a:r>
            <a:r>
              <a:rPr lang="en-GB" b="1" smtClean="0">
                <a:latin typeface="Open Sans Light" panose="020B0306030504020204" pitchFamily="34" charset="0"/>
                <a:ea typeface="Open Sans Light" panose="020B0306030504020204" pitchFamily="34" charset="0"/>
                <a:cs typeface="Open Sans Light" panose="020B0306030504020204" pitchFamily="34" charset="0"/>
              </a:rPr>
              <a:t>allow many user </a:t>
            </a:r>
            <a:r>
              <a:rPr lang="en-GB" smtClean="0">
                <a:latin typeface="Open Sans Light" panose="020B0306030504020204" pitchFamily="34" charset="0"/>
                <a:ea typeface="Open Sans Light" panose="020B0306030504020204" pitchFamily="34" charset="0"/>
                <a:cs typeface="Open Sans Light" panose="020B0306030504020204" pitchFamily="34" charset="0"/>
              </a:rPr>
              <a:t>to use the Web at the same time. </a:t>
            </a:r>
          </a:p>
          <a:p>
            <a:pPr algn="l">
              <a:lnSpc>
                <a:spcPts val="2800"/>
              </a:lnSpc>
            </a:pPr>
            <a:r>
              <a:rPr lang="en-GB" smtClean="0">
                <a:latin typeface="Open Sans Light" panose="020B0306030504020204" pitchFamily="34" charset="0"/>
                <a:ea typeface="Open Sans Light" panose="020B0306030504020204" pitchFamily="34" charset="0"/>
                <a:cs typeface="Open Sans Light" panose="020B0306030504020204" pitchFamily="34" charset="0"/>
              </a:rPr>
              <a:t>If the data is sent as big chunk, only one user can access the web </a:t>
            </a:r>
            <a:r>
              <a:rPr lang="en-GB" smtClean="0">
                <a:latin typeface="Open Sans Light" panose="020B0306030504020204" pitchFamily="34" charset="0"/>
                <a:ea typeface="Open Sans Light" panose="020B0306030504020204" pitchFamily="34" charset="0"/>
                <a:cs typeface="Open Sans Light" panose="020B0306030504020204" pitchFamily="34" charset="0"/>
                <a:sym typeface="Wingdings" panose="05000000000000000000" pitchFamily="2" charset="2"/>
              </a:rPr>
              <a:t></a:t>
            </a: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683380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The Story of Your First Website</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idx="1"/>
          </p:nvPr>
        </p:nvSpPr>
        <p:spPr/>
        <p:txBody>
          <a:bodyPr>
            <a:normAutofit/>
          </a:bodyPr>
          <a:lstStyle/>
          <a:p>
            <a:pPr>
              <a:lnSpc>
                <a:spcPts val="1800"/>
              </a:lnSpc>
            </a:pPr>
            <a:r>
              <a:rPr lang="en-ID" sz="1800" i="1" smtClean="0">
                <a:latin typeface="Open Sans Light" panose="020B0306030504020204" pitchFamily="34" charset="0"/>
                <a:ea typeface="Open Sans Light" panose="020B0306030504020204" pitchFamily="34" charset="0"/>
                <a:cs typeface="Open Sans Light" panose="020B0306030504020204" pitchFamily="34" charset="0"/>
              </a:rPr>
              <a:t>Let’s learn some basic terminology and how web works!</a:t>
            </a:r>
          </a:p>
          <a:p>
            <a:pPr>
              <a:lnSpc>
                <a:spcPts val="1800"/>
              </a:lnSpc>
            </a:pPr>
            <a:r>
              <a:rPr lang="en-ID" sz="1800" i="1" smtClean="0">
                <a:latin typeface="Open Sans Light" panose="020B0306030504020204" pitchFamily="34" charset="0"/>
                <a:ea typeface="Open Sans Light" panose="020B0306030504020204" pitchFamily="34" charset="0"/>
                <a:cs typeface="Open Sans Light" panose="020B0306030504020204" pitchFamily="34" charset="0"/>
              </a:rPr>
              <a:t>This gonna be fun!</a:t>
            </a:r>
            <a:endParaRPr lang="en-ID" sz="1800" i="1">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30106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Open Sans" panose="020B0606030504020204" pitchFamily="34" charset="0"/>
                <a:ea typeface="Open Sans" panose="020B0606030504020204" pitchFamily="34" charset="0"/>
                <a:cs typeface="Open Sans" panose="020B0606030504020204" pitchFamily="34" charset="0"/>
              </a:rPr>
              <a:t>Let’s Install the Basic Software</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p:cNvSpPr>
            <a:spLocks noGrp="1"/>
          </p:cNvSpPr>
          <p:nvPr>
            <p:ph idx="1"/>
          </p:nvPr>
        </p:nvSpPr>
        <p:spPr>
          <a:xfrm>
            <a:off x="838199" y="1825625"/>
            <a:ext cx="10689237" cy="4351338"/>
          </a:xfrm>
        </p:spPr>
        <p:txBody>
          <a:bodyPr/>
          <a:lstStyle/>
          <a:p>
            <a:pPr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Text Editor</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Any editor will suffice (Vim, emac, Visual Studio Code, Notepad++, or even Notepad)</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Bracket is also a good one!</a:t>
            </a:r>
          </a:p>
          <a:p>
            <a:pPr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Web Browser</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Some developer prefer Chrome or Firefox</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Install </a:t>
            </a:r>
            <a:r>
              <a:rPr lang="en-ID" b="1" smtClean="0">
                <a:latin typeface="Open Sans Light" panose="020B0306030504020204" pitchFamily="34" charset="0"/>
                <a:ea typeface="Open Sans Light" panose="020B0306030504020204" pitchFamily="34" charset="0"/>
                <a:cs typeface="Open Sans Light" panose="020B0306030504020204" pitchFamily="34" charset="0"/>
              </a:rPr>
              <a:t>at least two </a:t>
            </a:r>
            <a:r>
              <a:rPr lang="en-ID" smtClean="0">
                <a:latin typeface="Open Sans Light" panose="020B0306030504020204" pitchFamily="34" charset="0"/>
                <a:ea typeface="Open Sans Light" panose="020B0306030504020204" pitchFamily="34" charset="0"/>
                <a:cs typeface="Open Sans Light" panose="020B0306030504020204" pitchFamily="34" charset="0"/>
              </a:rPr>
              <a:t>browser for testing purpose!</a:t>
            </a:r>
          </a:p>
          <a:p>
            <a:pPr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Local Web Server (optional)</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Local web server for serving your website locally</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We won’t use this today tho</a:t>
            </a: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467978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The Story of Internet</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idx="1"/>
          </p:nvPr>
        </p:nvSpPr>
        <p:spPr/>
        <p:txBody>
          <a:bodyPr>
            <a:normAutofit/>
          </a:bodyPr>
          <a:lstStyle/>
          <a:p>
            <a:pPr>
              <a:lnSpc>
                <a:spcPts val="1800"/>
              </a:lnSpc>
            </a:pPr>
            <a:r>
              <a:rPr lang="en-ID" sz="1800" i="1" smtClean="0">
                <a:latin typeface="Open Sans Light" panose="020B0306030504020204" pitchFamily="34" charset="0"/>
                <a:ea typeface="Open Sans Light" panose="020B0306030504020204" pitchFamily="34" charset="0"/>
                <a:cs typeface="Open Sans Light" panose="020B0306030504020204" pitchFamily="34" charset="0"/>
              </a:rPr>
              <a:t>How does the Internet work?</a:t>
            </a:r>
            <a:endParaRPr lang="en-ID" sz="1800" i="1">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02437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Next, plan what will your website look like?</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p:cNvSpPr>
            <a:spLocks noGrp="1"/>
          </p:cNvSpPr>
          <p:nvPr>
            <p:ph idx="1"/>
          </p:nvPr>
        </p:nvSpPr>
        <p:spPr>
          <a:xfrm>
            <a:off x="838199" y="1825625"/>
            <a:ext cx="10689237" cy="4351338"/>
          </a:xfrm>
        </p:spPr>
        <p:txBody>
          <a:bodyPr/>
          <a:lstStyle/>
          <a:p>
            <a:pPr marL="0" indent="0" algn="just">
              <a:buNone/>
            </a:pPr>
            <a:r>
              <a:rPr lang="en-ID" b="1" smtClean="0">
                <a:latin typeface="Open Sans Light" panose="020B0306030504020204" pitchFamily="34" charset="0"/>
                <a:ea typeface="Open Sans Light" panose="020B0306030504020204" pitchFamily="34" charset="0"/>
                <a:cs typeface="Open Sans Light" panose="020B0306030504020204" pitchFamily="34" charset="0"/>
              </a:rPr>
              <a:t>Answer these Question:</a:t>
            </a:r>
          </a:p>
          <a:p>
            <a:pPr marL="514350" indent="-514350" algn="just">
              <a:buAutoNum type="arabicPeriod"/>
            </a:pPr>
            <a:r>
              <a:rPr lang="en-ID" smtClean="0">
                <a:latin typeface="Open Sans Light" panose="020B0306030504020204" pitchFamily="34" charset="0"/>
                <a:ea typeface="Open Sans Light" panose="020B0306030504020204" pitchFamily="34" charset="0"/>
                <a:cs typeface="Open Sans Light" panose="020B0306030504020204" pitchFamily="34" charset="0"/>
              </a:rPr>
              <a:t>What is your website about?</a:t>
            </a: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514350" indent="-514350" algn="just">
              <a:buAutoNum type="arabicPeriod"/>
            </a:pPr>
            <a:r>
              <a:rPr lang="en-GB" smtClean="0">
                <a:latin typeface="Open Sans Light" panose="020B0306030504020204" pitchFamily="34" charset="0"/>
                <a:ea typeface="Open Sans Light" panose="020B0306030504020204" pitchFamily="34" charset="0"/>
                <a:cs typeface="Open Sans Light" panose="020B0306030504020204" pitchFamily="34" charset="0"/>
              </a:rPr>
              <a:t>What information are you presenting on the Subject?</a:t>
            </a:r>
          </a:p>
          <a:p>
            <a:pPr marL="514350" indent="-514350" algn="just">
              <a:buAutoNum type="arabicPeriod"/>
            </a:pPr>
            <a:r>
              <a:rPr lang="en-GB" smtClean="0">
                <a:latin typeface="Open Sans Light" panose="020B0306030504020204" pitchFamily="34" charset="0"/>
                <a:ea typeface="Open Sans Light" panose="020B0306030504020204" pitchFamily="34" charset="0"/>
                <a:cs typeface="Open Sans Light" panose="020B0306030504020204" pitchFamily="34" charset="0"/>
              </a:rPr>
              <a:t>What does your website look like?</a:t>
            </a:r>
            <a:endParaRPr lang="en-ID" smtClean="0">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30019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Sketch your website out!</a:t>
            </a:r>
            <a:endParaRPr lang="en-US">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0" name="Picture 9"/>
          <p:cNvPicPr>
            <a:picLocks noChangeAspect="1"/>
          </p:cNvPicPr>
          <p:nvPr/>
        </p:nvPicPr>
        <p:blipFill>
          <a:blip r:embed="rId3"/>
          <a:stretch>
            <a:fillRect/>
          </a:stretch>
        </p:blipFill>
        <p:spPr>
          <a:xfrm>
            <a:off x="2538332" y="1435293"/>
            <a:ext cx="7115333" cy="4713908"/>
          </a:xfrm>
          <a:prstGeom prst="rect">
            <a:avLst/>
          </a:prstGeom>
        </p:spPr>
      </p:pic>
    </p:spTree>
    <p:extLst>
      <p:ext uri="{BB962C8B-B14F-4D97-AF65-F5344CB8AC3E}">
        <p14:creationId xmlns:p14="http://schemas.microsoft.com/office/powerpoint/2010/main" val="2946956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Choosing your Assets!</a:t>
            </a:r>
            <a:endParaRPr lang="en-US">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Content Placeholder 2"/>
          <p:cNvSpPr>
            <a:spLocks noGrp="1"/>
          </p:cNvSpPr>
          <p:nvPr>
            <p:ph idx="1"/>
          </p:nvPr>
        </p:nvSpPr>
        <p:spPr>
          <a:xfrm>
            <a:off x="838199" y="1825625"/>
            <a:ext cx="10689237" cy="4351338"/>
          </a:xfrm>
        </p:spPr>
        <p:txBody>
          <a:bodyPr>
            <a:normAutofit lnSpcReduction="10000"/>
          </a:bodyPr>
          <a:lstStyle/>
          <a:p>
            <a:pPr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Text</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The paragraph and sentences should be as professional as possible.</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Make the information as brief as possible, don’t confuse reader!</a:t>
            </a:r>
          </a:p>
          <a:p>
            <a:pPr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Theme color</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Choosing color is one of web designer job, sometimes it will be hard but the other time it will be easy.</a:t>
            </a:r>
          </a:p>
          <a:p>
            <a:pPr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Images</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You could search for stock images online. But, becareful with copyright!</a:t>
            </a:r>
          </a:p>
          <a:p>
            <a:pPr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Font</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The font also decide how your website aestethic and readability, so choose carefully!</a:t>
            </a:r>
            <a:endParaRPr lang="en-ID">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59301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Organize the file structure!</a:t>
            </a:r>
            <a:endParaRPr lang="en-US">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Content Placeholder 2"/>
          <p:cNvSpPr>
            <a:spLocks noGrp="1"/>
          </p:cNvSpPr>
          <p:nvPr>
            <p:ph idx="1"/>
          </p:nvPr>
        </p:nvSpPr>
        <p:spPr>
          <a:xfrm>
            <a:off x="838199" y="1825625"/>
            <a:ext cx="10689237" cy="4351338"/>
          </a:xfrm>
        </p:spPr>
        <p:txBody>
          <a:bodyPr>
            <a:normAutofit fontScale="92500" lnSpcReduction="10000"/>
          </a:bodyPr>
          <a:lstStyle/>
          <a:p>
            <a:pPr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Project Folder</a:t>
            </a:r>
          </a:p>
          <a:p>
            <a:pPr lvl="1" algn="just"/>
            <a:r>
              <a:rPr lang="en-ID" b="1" smtClean="0">
                <a:latin typeface="Open Sans Light" panose="020B0306030504020204" pitchFamily="34" charset="0"/>
                <a:ea typeface="Open Sans Light" panose="020B0306030504020204" pitchFamily="34" charset="0"/>
                <a:cs typeface="Open Sans Light" panose="020B0306030504020204" pitchFamily="34" charset="0"/>
              </a:rPr>
              <a:t>Choose a folder </a:t>
            </a:r>
            <a:r>
              <a:rPr lang="en-ID" smtClean="0">
                <a:latin typeface="Open Sans Light" panose="020B0306030504020204" pitchFamily="34" charset="0"/>
                <a:ea typeface="Open Sans Light" panose="020B0306030504020204" pitchFamily="34" charset="0"/>
                <a:cs typeface="Open Sans Light" panose="020B0306030504020204" pitchFamily="34" charset="0"/>
              </a:rPr>
              <a:t>to put your projects such as ‘</a:t>
            </a:r>
            <a:r>
              <a:rPr lang="en-ID" b="1" smtClean="0">
                <a:latin typeface="Open Sans Light" panose="020B0306030504020204" pitchFamily="34" charset="0"/>
                <a:ea typeface="Open Sans Light" panose="020B0306030504020204" pitchFamily="34" charset="0"/>
                <a:cs typeface="Open Sans Light" panose="020B0306030504020204" pitchFamily="34" charset="0"/>
              </a:rPr>
              <a:t>web-project’</a:t>
            </a:r>
          </a:p>
          <a:p>
            <a:pPr lvl="1"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Inside the folder, create another folder for your first website ‘</a:t>
            </a:r>
            <a:r>
              <a:rPr lang="en-ID" b="1" smtClean="0">
                <a:latin typeface="Open Sans Light" panose="020B0306030504020204" pitchFamily="34" charset="0"/>
                <a:ea typeface="Open Sans Light" panose="020B0306030504020204" pitchFamily="34" charset="0"/>
                <a:cs typeface="Open Sans Light" panose="020B0306030504020204" pitchFamily="34" charset="0"/>
              </a:rPr>
              <a:t>test-site</a:t>
            </a:r>
            <a:r>
              <a:rPr lang="en-ID" smtClean="0">
                <a:latin typeface="Open Sans Light" panose="020B0306030504020204" pitchFamily="34" charset="0"/>
                <a:ea typeface="Open Sans Light" panose="020B0306030504020204" pitchFamily="34" charset="0"/>
                <a:cs typeface="Open Sans Light" panose="020B0306030504020204" pitchFamily="34" charset="0"/>
              </a:rPr>
              <a:t>’</a:t>
            </a:r>
          </a:p>
          <a:p>
            <a:pPr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Casing and Spacing</a:t>
            </a:r>
          </a:p>
          <a:p>
            <a:pPr lvl="1" algn="just"/>
            <a:r>
              <a:rPr lang="en-ID" b="1" smtClean="0">
                <a:latin typeface="Open Sans Light" panose="020B0306030504020204" pitchFamily="34" charset="0"/>
                <a:ea typeface="Open Sans Light" panose="020B0306030504020204" pitchFamily="34" charset="0"/>
                <a:cs typeface="Open Sans Light" panose="020B0306030504020204" pitchFamily="34" charset="0"/>
              </a:rPr>
              <a:t>Use lower case and hypen (-) </a:t>
            </a:r>
            <a:r>
              <a:rPr lang="en-ID" smtClean="0">
                <a:latin typeface="Open Sans Light" panose="020B0306030504020204" pitchFamily="34" charset="0"/>
                <a:ea typeface="Open Sans Light" panose="020B0306030504020204" pitchFamily="34" charset="0"/>
                <a:cs typeface="Open Sans Light" panose="020B0306030504020204" pitchFamily="34" charset="0"/>
              </a:rPr>
              <a:t>for the file name because usually the web server is </a:t>
            </a:r>
            <a:r>
              <a:rPr lang="en-ID" i="1" smtClean="0">
                <a:latin typeface="Open Sans Light" panose="020B0306030504020204" pitchFamily="34" charset="0"/>
                <a:ea typeface="Open Sans Light" panose="020B0306030504020204" pitchFamily="34" charset="0"/>
                <a:cs typeface="Open Sans Light" panose="020B0306030504020204" pitchFamily="34" charset="0"/>
              </a:rPr>
              <a:t>case sensitive</a:t>
            </a:r>
            <a:r>
              <a:rPr lang="en-ID" smtClean="0">
                <a:latin typeface="Open Sans Light" panose="020B0306030504020204" pitchFamily="34" charset="0"/>
                <a:ea typeface="Open Sans Light" panose="020B0306030504020204" pitchFamily="34" charset="0"/>
                <a:cs typeface="Open Sans Light" panose="020B0306030504020204" pitchFamily="34" charset="0"/>
              </a:rPr>
              <a:t>. This will reduce the hassle of remembering which letter is upper case (MyFileName.html).</a:t>
            </a:r>
          </a:p>
          <a:p>
            <a:pPr algn="just"/>
            <a:r>
              <a:rPr lang="en-ID" smtClean="0">
                <a:latin typeface="Open Sans Light" panose="020B0306030504020204" pitchFamily="34" charset="0"/>
                <a:ea typeface="Open Sans Light" panose="020B0306030504020204" pitchFamily="34" charset="0"/>
                <a:cs typeface="Open Sans Light" panose="020B0306030504020204" pitchFamily="34" charset="0"/>
              </a:rPr>
              <a:t>Structure</a:t>
            </a:r>
          </a:p>
          <a:p>
            <a:pPr lvl="1" algn="just"/>
            <a:r>
              <a:rPr lang="en-ID" b="1" smtClean="0">
                <a:latin typeface="Open Sans Light" panose="020B0306030504020204" pitchFamily="34" charset="0"/>
                <a:ea typeface="Open Sans Light" panose="020B0306030504020204" pitchFamily="34" charset="0"/>
                <a:cs typeface="Open Sans Light" panose="020B0306030504020204" pitchFamily="34" charset="0"/>
              </a:rPr>
              <a:t>index.html:</a:t>
            </a:r>
            <a:r>
              <a:rPr lang="en-ID" smtClean="0">
                <a:latin typeface="Open Sans Light" panose="020B0306030504020204" pitchFamily="34" charset="0"/>
                <a:ea typeface="Open Sans Light" panose="020B0306030504020204" pitchFamily="34" charset="0"/>
                <a:cs typeface="Open Sans Light" panose="020B0306030504020204" pitchFamily="34" charset="0"/>
              </a:rPr>
              <a:t> Usually this will contain your homepage content</a:t>
            </a:r>
          </a:p>
          <a:p>
            <a:pPr lvl="1" algn="just"/>
            <a:r>
              <a:rPr lang="en-ID" b="1" smtClean="0">
                <a:latin typeface="Open Sans Light" panose="020B0306030504020204" pitchFamily="34" charset="0"/>
                <a:ea typeface="Open Sans Light" panose="020B0306030504020204" pitchFamily="34" charset="0"/>
                <a:cs typeface="Open Sans Light" panose="020B0306030504020204" pitchFamily="34" charset="0"/>
              </a:rPr>
              <a:t>images</a:t>
            </a:r>
            <a:r>
              <a:rPr lang="en-ID" smtClean="0">
                <a:latin typeface="Open Sans Light" panose="020B0306030504020204" pitchFamily="34" charset="0"/>
                <a:ea typeface="Open Sans Light" panose="020B0306030504020204" pitchFamily="34" charset="0"/>
                <a:cs typeface="Open Sans Light" panose="020B0306030504020204" pitchFamily="34" charset="0"/>
              </a:rPr>
              <a:t> folder: This will contain all your images for the website</a:t>
            </a:r>
          </a:p>
          <a:p>
            <a:pPr lvl="1" algn="just"/>
            <a:r>
              <a:rPr lang="en-ID" b="1" smtClean="0">
                <a:latin typeface="Open Sans Light" panose="020B0306030504020204" pitchFamily="34" charset="0"/>
                <a:ea typeface="Open Sans Light" panose="020B0306030504020204" pitchFamily="34" charset="0"/>
                <a:cs typeface="Open Sans Light" panose="020B0306030504020204" pitchFamily="34" charset="0"/>
              </a:rPr>
              <a:t>styles </a:t>
            </a:r>
            <a:r>
              <a:rPr lang="en-ID" smtClean="0">
                <a:latin typeface="Open Sans Light" panose="020B0306030504020204" pitchFamily="34" charset="0"/>
                <a:ea typeface="Open Sans Light" panose="020B0306030504020204" pitchFamily="34" charset="0"/>
                <a:cs typeface="Open Sans Light" panose="020B0306030504020204" pitchFamily="34" charset="0"/>
              </a:rPr>
              <a:t>folder: This will contain CSS code used to style your content</a:t>
            </a:r>
          </a:p>
          <a:p>
            <a:pPr lvl="1" algn="just"/>
            <a:r>
              <a:rPr lang="en-ID" b="1" smtClean="0">
                <a:latin typeface="Open Sans Light" panose="020B0306030504020204" pitchFamily="34" charset="0"/>
                <a:ea typeface="Open Sans Light" panose="020B0306030504020204" pitchFamily="34" charset="0"/>
                <a:cs typeface="Open Sans Light" panose="020B0306030504020204" pitchFamily="34" charset="0"/>
              </a:rPr>
              <a:t>script </a:t>
            </a:r>
            <a:r>
              <a:rPr lang="en-ID" smtClean="0">
                <a:latin typeface="Open Sans Light" panose="020B0306030504020204" pitchFamily="34" charset="0"/>
                <a:ea typeface="Open Sans Light" panose="020B0306030504020204" pitchFamily="34" charset="0"/>
                <a:cs typeface="Open Sans Light" panose="020B0306030504020204" pitchFamily="34" charset="0"/>
              </a:rPr>
              <a:t>folder: This will contain JS code to add some interactive function</a:t>
            </a:r>
            <a:endParaRPr lang="en-ID" b="1" smtClean="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94523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The structure should look like this</a:t>
            </a:r>
            <a:endParaRPr lang="en-US">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0" name="Picture 9"/>
          <p:cNvPicPr>
            <a:picLocks noChangeAspect="1"/>
          </p:cNvPicPr>
          <p:nvPr/>
        </p:nvPicPr>
        <p:blipFill>
          <a:blip r:embed="rId3"/>
          <a:stretch>
            <a:fillRect/>
          </a:stretch>
        </p:blipFill>
        <p:spPr>
          <a:xfrm>
            <a:off x="2295368" y="1379934"/>
            <a:ext cx="7601262" cy="4797029"/>
          </a:xfrm>
          <a:prstGeom prst="rect">
            <a:avLst/>
          </a:prstGeom>
        </p:spPr>
      </p:pic>
    </p:spTree>
    <p:extLst>
      <p:ext uri="{BB962C8B-B14F-4D97-AF65-F5344CB8AC3E}">
        <p14:creationId xmlns:p14="http://schemas.microsoft.com/office/powerpoint/2010/main" val="3057804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HTML</a:t>
            </a:r>
            <a:br>
              <a:rPr lang="en-ID" smtClean="0">
                <a:latin typeface="Open Sans" panose="020B0606030504020204" pitchFamily="34" charset="0"/>
                <a:ea typeface="Open Sans" panose="020B0606030504020204" pitchFamily="34" charset="0"/>
                <a:cs typeface="Open Sans" panose="020B0606030504020204" pitchFamily="34" charset="0"/>
              </a:rPr>
            </a:br>
            <a:r>
              <a:rPr lang="en-ID" smtClean="0">
                <a:latin typeface="Open Sans" panose="020B0606030504020204" pitchFamily="34" charset="0"/>
                <a:ea typeface="Open Sans" panose="020B0606030504020204" pitchFamily="34" charset="0"/>
                <a:cs typeface="Open Sans" panose="020B0606030504020204" pitchFamily="34" charset="0"/>
              </a:rPr>
              <a:t>The Skeleton of Our Website</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idx="1"/>
          </p:nvPr>
        </p:nvSpPr>
        <p:spPr/>
        <p:txBody>
          <a:bodyPr>
            <a:normAutofit/>
          </a:bodyPr>
          <a:lstStyle/>
          <a:p>
            <a:pPr>
              <a:lnSpc>
                <a:spcPts val="1800"/>
              </a:lnSpc>
            </a:pPr>
            <a:r>
              <a:rPr lang="en-ID" sz="1800" i="1" smtClean="0">
                <a:latin typeface="Open Sans Light" panose="020B0306030504020204" pitchFamily="34" charset="0"/>
                <a:ea typeface="Open Sans Light" panose="020B0306030504020204" pitchFamily="34" charset="0"/>
                <a:cs typeface="Open Sans Light" panose="020B0306030504020204" pitchFamily="34" charset="0"/>
              </a:rPr>
              <a:t>Finally, no more story please, let’s get into the real thing!</a:t>
            </a:r>
            <a:endParaRPr lang="en-ID" sz="1800" i="1">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95394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What is HTML</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Content Placeholder 2"/>
          <p:cNvSpPr txBox="1">
            <a:spLocks/>
          </p:cNvSpPr>
          <p:nvPr/>
        </p:nvSpPr>
        <p:spPr>
          <a:xfrm>
            <a:off x="838200" y="1747474"/>
            <a:ext cx="10689237"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HTML is </a:t>
            </a:r>
            <a:r>
              <a:rPr lang="en-GB" b="1" smtClean="0">
                <a:latin typeface="Open Sans Light" panose="020B0306030504020204" pitchFamily="34" charset="0"/>
                <a:ea typeface="Open Sans Light" panose="020B0306030504020204" pitchFamily="34" charset="0"/>
                <a:cs typeface="Open Sans Light" panose="020B0306030504020204" pitchFamily="34" charset="0"/>
              </a:rPr>
              <a:t>not </a:t>
            </a:r>
            <a:r>
              <a:rPr lang="en-GB" smtClean="0">
                <a:latin typeface="Open Sans Light" panose="020B0306030504020204" pitchFamily="34" charset="0"/>
                <a:ea typeface="Open Sans Light" panose="020B0306030504020204" pitchFamily="34" charset="0"/>
                <a:cs typeface="Open Sans Light" panose="020B0306030504020204" pitchFamily="34" charset="0"/>
              </a:rPr>
              <a:t>a programming language!</a:t>
            </a:r>
          </a:p>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HTML consist of several element that structures your webpage.</a:t>
            </a:r>
          </a:p>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For, example we want to display this as one stand line</a:t>
            </a: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a:lnSpc>
                <a:spcPts val="2800"/>
              </a:lnSpc>
            </a:pPr>
            <a:r>
              <a:rPr lang="en-GB" smtClean="0">
                <a:solidFill>
                  <a:schemeClr val="accent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My cat is very grumpy</a:t>
            </a:r>
          </a:p>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In HTML, we could specify the sentence as paragraph by enclosing it in paragraph tags</a:t>
            </a:r>
          </a:p>
          <a:p>
            <a:pPr>
              <a:lnSpc>
                <a:spcPts val="2800"/>
              </a:lnSpc>
            </a:pPr>
            <a:r>
              <a:rPr lang="en-GB" smtClean="0">
                <a:solidFill>
                  <a:schemeClr val="accent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&lt;p&gt; My cat is very grumpy &lt;/p&gt;</a:t>
            </a:r>
          </a:p>
        </p:txBody>
      </p:sp>
    </p:spTree>
    <p:extLst>
      <p:ext uri="{BB962C8B-B14F-4D97-AF65-F5344CB8AC3E}">
        <p14:creationId xmlns:p14="http://schemas.microsoft.com/office/powerpoint/2010/main" val="2604789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Dissecting the HTML</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623851" y="1994093"/>
            <a:ext cx="10944295" cy="3405968"/>
          </a:xfrm>
          <a:prstGeom prst="rect">
            <a:avLst/>
          </a:prstGeom>
        </p:spPr>
      </p:pic>
    </p:spTree>
    <p:extLst>
      <p:ext uri="{BB962C8B-B14F-4D97-AF65-F5344CB8AC3E}">
        <p14:creationId xmlns:p14="http://schemas.microsoft.com/office/powerpoint/2010/main" val="1066551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Adding some Attributes</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694498" y="3079104"/>
            <a:ext cx="10803001" cy="1370530"/>
          </a:xfrm>
          <a:prstGeom prst="rect">
            <a:avLst/>
          </a:prstGeom>
        </p:spPr>
      </p:pic>
    </p:spTree>
    <p:extLst>
      <p:ext uri="{BB962C8B-B14F-4D97-AF65-F5344CB8AC3E}">
        <p14:creationId xmlns:p14="http://schemas.microsoft.com/office/powerpoint/2010/main" val="976320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Nesting Attribute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1563727" y="2227358"/>
            <a:ext cx="9052196" cy="1177795"/>
          </a:xfrm>
          <a:prstGeom prst="rect">
            <a:avLst/>
          </a:prstGeom>
        </p:spPr>
      </p:pic>
      <p:pic>
        <p:nvPicPr>
          <p:cNvPr id="4" name="Picture 3"/>
          <p:cNvPicPr>
            <a:picLocks noChangeAspect="1"/>
          </p:cNvPicPr>
          <p:nvPr/>
        </p:nvPicPr>
        <p:blipFill rotWithShape="1">
          <a:blip r:embed="rId4"/>
          <a:srcRect r="9830"/>
          <a:stretch/>
        </p:blipFill>
        <p:spPr>
          <a:xfrm>
            <a:off x="1563727" y="3941824"/>
            <a:ext cx="9064543" cy="1177795"/>
          </a:xfrm>
          <a:prstGeom prst="rect">
            <a:avLst/>
          </a:prstGeom>
        </p:spPr>
      </p:pic>
      <p:sp>
        <p:nvSpPr>
          <p:cNvPr id="6" name="TextBox 5"/>
          <p:cNvSpPr txBox="1"/>
          <p:nvPr/>
        </p:nvSpPr>
        <p:spPr>
          <a:xfrm>
            <a:off x="1414437" y="1858026"/>
            <a:ext cx="1037143" cy="400110"/>
          </a:xfrm>
          <a:prstGeom prst="rect">
            <a:avLst/>
          </a:prstGeom>
          <a:noFill/>
        </p:spPr>
        <p:txBody>
          <a:bodyPr wrap="none" rtlCol="0">
            <a:spAutoFit/>
          </a:bodyPr>
          <a:lstStyle/>
          <a:p>
            <a:r>
              <a:rPr lang="en-US" sz="2000" b="1" smtClean="0">
                <a:latin typeface="Open Sans Light" panose="020B0306030504020204" pitchFamily="34" charset="0"/>
                <a:ea typeface="Open Sans Light" panose="020B0306030504020204" pitchFamily="34" charset="0"/>
                <a:cs typeface="Open Sans Light" panose="020B0306030504020204" pitchFamily="34" charset="0"/>
              </a:rPr>
              <a:t>Correct</a:t>
            </a:r>
            <a:endParaRPr lang="en-US" sz="2000"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xtBox 13"/>
          <p:cNvSpPr txBox="1"/>
          <p:nvPr/>
        </p:nvSpPr>
        <p:spPr>
          <a:xfrm>
            <a:off x="1414436" y="3741768"/>
            <a:ext cx="1215076" cy="400110"/>
          </a:xfrm>
          <a:prstGeom prst="rect">
            <a:avLst/>
          </a:prstGeom>
          <a:noFill/>
        </p:spPr>
        <p:txBody>
          <a:bodyPr wrap="none" rtlCol="0">
            <a:spAutoFit/>
          </a:bodyPr>
          <a:lstStyle/>
          <a:p>
            <a:r>
              <a:rPr lang="en-US" sz="2000" b="1" smtClean="0">
                <a:latin typeface="Open Sans Light" panose="020B0306030504020204" pitchFamily="34" charset="0"/>
                <a:ea typeface="Open Sans Light" panose="020B0306030504020204" pitchFamily="34" charset="0"/>
                <a:cs typeface="Open Sans Light" panose="020B0306030504020204" pitchFamily="34" charset="0"/>
              </a:rPr>
              <a:t>Incorrect</a:t>
            </a:r>
            <a:endParaRPr lang="en-US" sz="2000" b="1">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254528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 name="Picture 1"/>
          <p:cNvPicPr>
            <a:picLocks noChangeAspect="1"/>
          </p:cNvPicPr>
          <p:nvPr/>
        </p:nvPicPr>
        <p:blipFill>
          <a:blip r:embed="rId3"/>
          <a:stretch>
            <a:fillRect/>
          </a:stretch>
        </p:blipFill>
        <p:spPr>
          <a:xfrm>
            <a:off x="2957512" y="2590800"/>
            <a:ext cx="6276975" cy="1676400"/>
          </a:xfrm>
          <a:prstGeom prst="rect">
            <a:avLst/>
          </a:prstGeom>
        </p:spPr>
      </p:pic>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Simple </a:t>
            </a:r>
            <a:r>
              <a:rPr lang="en-ID" b="1" smtClean="0">
                <a:latin typeface="Open Sans Light" panose="020B0306030504020204" pitchFamily="34" charset="0"/>
                <a:ea typeface="Open Sans Light" panose="020B0306030504020204" pitchFamily="34" charset="0"/>
                <a:cs typeface="Open Sans Light" panose="020B0306030504020204" pitchFamily="34" charset="0"/>
              </a:rPr>
              <a:t>one-to-one</a:t>
            </a:r>
            <a:r>
              <a:rPr lang="en-ID" smtClean="0">
                <a:latin typeface="Open Sans Light" panose="020B0306030504020204" pitchFamily="34" charset="0"/>
                <a:ea typeface="Open Sans Light" panose="020B0306030504020204" pitchFamily="34" charset="0"/>
                <a:cs typeface="Open Sans Light" panose="020B0306030504020204" pitchFamily="34" charset="0"/>
              </a:rPr>
              <a:t> Network</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022634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Empty Element</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1096003" y="2987642"/>
            <a:ext cx="9999992" cy="1360423"/>
          </a:xfrm>
          <a:prstGeom prst="rect">
            <a:avLst/>
          </a:prstGeom>
        </p:spPr>
      </p:pic>
    </p:spTree>
    <p:extLst>
      <p:ext uri="{BB962C8B-B14F-4D97-AF65-F5344CB8AC3E}">
        <p14:creationId xmlns:p14="http://schemas.microsoft.com/office/powerpoint/2010/main" val="3863607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Anatomy of a HTML Document</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1345940" y="1560059"/>
            <a:ext cx="9500118" cy="4535950"/>
          </a:xfrm>
          <a:prstGeom prst="rect">
            <a:avLst/>
          </a:prstGeom>
        </p:spPr>
      </p:pic>
    </p:spTree>
    <p:extLst>
      <p:ext uri="{BB962C8B-B14F-4D97-AF65-F5344CB8AC3E}">
        <p14:creationId xmlns:p14="http://schemas.microsoft.com/office/powerpoint/2010/main" val="3062472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Adding some Image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741965" y="2984047"/>
            <a:ext cx="10708068" cy="1233390"/>
          </a:xfrm>
          <a:prstGeom prst="rect">
            <a:avLst/>
          </a:prstGeom>
        </p:spPr>
      </p:pic>
    </p:spTree>
    <p:extLst>
      <p:ext uri="{BB962C8B-B14F-4D97-AF65-F5344CB8AC3E}">
        <p14:creationId xmlns:p14="http://schemas.microsoft.com/office/powerpoint/2010/main" val="2086268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Marking Text: Header</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2214561" y="2296886"/>
            <a:ext cx="7762875" cy="3105150"/>
          </a:xfrm>
          <a:prstGeom prst="rect">
            <a:avLst/>
          </a:prstGeom>
        </p:spPr>
      </p:pic>
    </p:spTree>
    <p:extLst>
      <p:ext uri="{BB962C8B-B14F-4D97-AF65-F5344CB8AC3E}">
        <p14:creationId xmlns:p14="http://schemas.microsoft.com/office/powerpoint/2010/main" val="1708376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Marking Text: Paragraph</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2572647" y="3038169"/>
            <a:ext cx="7046704" cy="1177566"/>
          </a:xfrm>
          <a:prstGeom prst="rect">
            <a:avLst/>
          </a:prstGeom>
        </p:spPr>
      </p:pic>
    </p:spTree>
    <p:extLst>
      <p:ext uri="{BB962C8B-B14F-4D97-AF65-F5344CB8AC3E}">
        <p14:creationId xmlns:p14="http://schemas.microsoft.com/office/powerpoint/2010/main" val="2649336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Marking Text: List</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2414408" y="1994093"/>
            <a:ext cx="7416020" cy="3964255"/>
          </a:xfrm>
          <a:prstGeom prst="rect">
            <a:avLst/>
          </a:prstGeom>
        </p:spPr>
      </p:pic>
    </p:spTree>
    <p:extLst>
      <p:ext uri="{BB962C8B-B14F-4D97-AF65-F5344CB8AC3E}">
        <p14:creationId xmlns:p14="http://schemas.microsoft.com/office/powerpoint/2010/main" val="742187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Marking Text: Link</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rotWithShape="1">
          <a:blip r:embed="rId3"/>
          <a:srcRect b="1936"/>
          <a:stretch/>
        </p:blipFill>
        <p:spPr>
          <a:xfrm>
            <a:off x="2213716" y="1994093"/>
            <a:ext cx="7764566" cy="3212088"/>
          </a:xfrm>
          <a:prstGeom prst="rect">
            <a:avLst/>
          </a:prstGeom>
        </p:spPr>
      </p:pic>
      <p:sp>
        <p:nvSpPr>
          <p:cNvPr id="6" name="Rectangle 2"/>
          <p:cNvSpPr>
            <a:spLocks noChangeArrowheads="1"/>
          </p:cNvSpPr>
          <p:nvPr/>
        </p:nvSpPr>
        <p:spPr bwMode="auto">
          <a:xfrm>
            <a:off x="2480041" y="5324920"/>
            <a:ext cx="82272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Consolas" panose="020B0609020204030204" pitchFamily="49" charset="0"/>
              </a:rPr>
              <a:t>&lt;</a:t>
            </a:r>
            <a:r>
              <a:rPr kumimoji="0" lang="en-US" altLang="en-US" sz="1400" b="0" i="0" u="none" strike="noStrike" cap="none" normalizeH="0" baseline="0" smtClean="0">
                <a:ln>
                  <a:noFill/>
                </a:ln>
                <a:solidFill>
                  <a:srgbClr val="7030A0"/>
                </a:solidFill>
                <a:effectLst/>
                <a:latin typeface="Consolas" panose="020B0609020204030204" pitchFamily="49" charset="0"/>
              </a:rPr>
              <a:t>a</a:t>
            </a:r>
            <a:r>
              <a:rPr kumimoji="0" lang="en-US" altLang="en-US" sz="1400" b="0" i="0" u="none" strike="noStrike" cap="none" normalizeH="0" baseline="0" smtClean="0">
                <a:ln>
                  <a:noFill/>
                </a:ln>
                <a:solidFill>
                  <a:schemeClr val="tx1"/>
                </a:solidFill>
                <a:effectLst/>
                <a:latin typeface="Consolas" panose="020B0609020204030204" pitchFamily="49" charset="0"/>
              </a:rPr>
              <a:t> </a:t>
            </a:r>
            <a:r>
              <a:rPr kumimoji="0" lang="en-US" altLang="en-US" sz="1400" b="0" i="0" u="none" strike="noStrike" cap="none" normalizeH="0" baseline="0" smtClean="0">
                <a:ln>
                  <a:noFill/>
                </a:ln>
                <a:solidFill>
                  <a:srgbClr val="72AF2F"/>
                </a:solidFill>
                <a:effectLst/>
                <a:latin typeface="Consolas" panose="020B0609020204030204" pitchFamily="49" charset="0"/>
              </a:rPr>
              <a:t>href</a:t>
            </a:r>
            <a:r>
              <a:rPr kumimoji="0" lang="en-US" altLang="en-US" sz="1400" b="0" i="0" u="none" strike="noStrike" cap="none" normalizeH="0" baseline="0" smtClean="0">
                <a:ln>
                  <a:noFill/>
                </a:ln>
                <a:solidFill>
                  <a:schemeClr val="tx1"/>
                </a:solidFill>
                <a:effectLst/>
                <a:latin typeface="Consolas" panose="020B0609020204030204" pitchFamily="49" charset="0"/>
              </a:rPr>
              <a:t>="</a:t>
            </a:r>
            <a:r>
              <a:rPr kumimoji="0" lang="en-US" altLang="en-US" sz="1400" b="0" i="0" u="none" strike="noStrike" cap="none" normalizeH="0" baseline="0" smtClean="0">
                <a:ln>
                  <a:noFill/>
                </a:ln>
                <a:solidFill>
                  <a:srgbClr val="002060"/>
                </a:solidFill>
                <a:effectLst/>
                <a:latin typeface="Consolas" panose="020B0609020204030204" pitchFamily="49" charset="0"/>
              </a:rPr>
              <a:t>https://www.mozilla.org/en-US/about/manifesto/</a:t>
            </a:r>
            <a:r>
              <a:rPr kumimoji="0" lang="en-US" altLang="en-US" sz="1400" b="0" i="0" u="none" strike="noStrike" cap="none" normalizeH="0" baseline="0" smtClean="0">
                <a:ln>
                  <a:noFill/>
                </a:ln>
                <a:solidFill>
                  <a:schemeClr val="tx1"/>
                </a:solidFill>
                <a:effectLst/>
                <a:latin typeface="Consolas" panose="020B0609020204030204" pitchFamily="49" charset="0"/>
              </a:rPr>
              <a:t>"&gt;Mozilla Manifesto&lt;/a&gt;</a:t>
            </a:r>
            <a:r>
              <a:rPr kumimoji="0" lang="en-US" altLang="en-US" b="0" i="0" u="none" strike="noStrike" cap="none" normalizeH="0" baseline="0" smtClean="0">
                <a:ln>
                  <a:noFill/>
                </a:ln>
                <a:solidFill>
                  <a:schemeClr val="tx1"/>
                </a:solidFill>
                <a:effectLst/>
                <a:latin typeface="Consolas" panose="020B0609020204030204" pitchFamily="49" charset="0"/>
              </a:rPr>
              <a:t> </a:t>
            </a:r>
            <a:endParaRPr kumimoji="0" lang="en-US" altLang="en-US" sz="3200" b="0" i="0" u="none" strike="noStrike" cap="none" normalizeH="0" baseline="0" smtClean="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1221169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Let’s Build This!</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3348830" y="1535086"/>
            <a:ext cx="5494338" cy="4602547"/>
          </a:xfrm>
          <a:prstGeom prst="rect">
            <a:avLst/>
          </a:prstGeom>
        </p:spPr>
      </p:pic>
    </p:spTree>
    <p:extLst>
      <p:ext uri="{BB962C8B-B14F-4D97-AF65-F5344CB8AC3E}">
        <p14:creationId xmlns:p14="http://schemas.microsoft.com/office/powerpoint/2010/main" val="148733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199" y="22898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Code Sneek Peek</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2304" y="0"/>
            <a:ext cx="5267392" cy="6858000"/>
          </a:xfrm>
          <a:prstGeom prst="rect">
            <a:avLst/>
          </a:prstGeom>
        </p:spPr>
      </p:pic>
    </p:spTree>
    <p:extLst>
      <p:ext uri="{BB962C8B-B14F-4D97-AF65-F5344CB8AC3E}">
        <p14:creationId xmlns:p14="http://schemas.microsoft.com/office/powerpoint/2010/main" val="532901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CSS</a:t>
            </a:r>
            <a:br>
              <a:rPr lang="en-ID" smtClean="0">
                <a:latin typeface="Open Sans" panose="020B0606030504020204" pitchFamily="34" charset="0"/>
                <a:ea typeface="Open Sans" panose="020B0606030504020204" pitchFamily="34" charset="0"/>
                <a:cs typeface="Open Sans" panose="020B0606030504020204" pitchFamily="34" charset="0"/>
              </a:rPr>
            </a:br>
            <a:r>
              <a:rPr lang="en-ID" smtClean="0">
                <a:latin typeface="Open Sans" panose="020B0606030504020204" pitchFamily="34" charset="0"/>
                <a:ea typeface="Open Sans" panose="020B0606030504020204" pitchFamily="34" charset="0"/>
                <a:cs typeface="Open Sans" panose="020B0606030504020204" pitchFamily="34" charset="0"/>
              </a:rPr>
              <a:t>The Skin of Our Website</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idx="1"/>
          </p:nvPr>
        </p:nvSpPr>
        <p:spPr/>
        <p:txBody>
          <a:bodyPr>
            <a:normAutofit/>
          </a:bodyPr>
          <a:lstStyle/>
          <a:p>
            <a:pPr>
              <a:lnSpc>
                <a:spcPts val="1800"/>
              </a:lnSpc>
            </a:pPr>
            <a:r>
              <a:rPr lang="en-ID" sz="1800" i="1" smtClean="0">
                <a:latin typeface="Open Sans Light" panose="020B0306030504020204" pitchFamily="34" charset="0"/>
                <a:ea typeface="Open Sans Light" panose="020B0306030504020204" pitchFamily="34" charset="0"/>
                <a:cs typeface="Open Sans Light" panose="020B0306030504020204" pitchFamily="34" charset="0"/>
              </a:rPr>
              <a:t>Let’s style our Website!</a:t>
            </a:r>
            <a:endParaRPr lang="en-ID" sz="1800" i="1">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745521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However, what if you want to connect 9 computer?</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3846810" y="1690688"/>
            <a:ext cx="4498377" cy="4314920"/>
          </a:xfrm>
          <a:prstGeom prst="rect">
            <a:avLst/>
          </a:prstGeom>
        </p:spPr>
      </p:pic>
    </p:spTree>
    <p:extLst>
      <p:ext uri="{BB962C8B-B14F-4D97-AF65-F5344CB8AC3E}">
        <p14:creationId xmlns:p14="http://schemas.microsoft.com/office/powerpoint/2010/main" val="2861718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What is CSS</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Content Placeholder 2"/>
          <p:cNvSpPr txBox="1">
            <a:spLocks/>
          </p:cNvSpPr>
          <p:nvPr/>
        </p:nvSpPr>
        <p:spPr>
          <a:xfrm>
            <a:off x="838200" y="1747474"/>
            <a:ext cx="10689237" cy="28718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CSS is also </a:t>
            </a:r>
            <a:r>
              <a:rPr lang="en-GB" b="1" smtClean="0">
                <a:latin typeface="Open Sans Light" panose="020B0306030504020204" pitchFamily="34" charset="0"/>
                <a:ea typeface="Open Sans Light" panose="020B0306030504020204" pitchFamily="34" charset="0"/>
                <a:cs typeface="Open Sans Light" panose="020B0306030504020204" pitchFamily="34" charset="0"/>
              </a:rPr>
              <a:t>not </a:t>
            </a:r>
            <a:r>
              <a:rPr lang="en-GB" smtClean="0">
                <a:latin typeface="Open Sans Light" panose="020B0306030504020204" pitchFamily="34" charset="0"/>
                <a:ea typeface="Open Sans Light" panose="020B0306030504020204" pitchFamily="34" charset="0"/>
                <a:cs typeface="Open Sans Light" panose="020B0306030504020204" pitchFamily="34" charset="0"/>
              </a:rPr>
              <a:t>a programming language!</a:t>
            </a:r>
          </a:p>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CSS consist of several element that style your website.</a:t>
            </a:r>
          </a:p>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For, example we want to display this paragraph as red colored text</a:t>
            </a:r>
          </a:p>
          <a:p>
            <a:pPr>
              <a:lnSpc>
                <a:spcPts val="2800"/>
              </a:lnSpc>
            </a:pPr>
            <a:r>
              <a:rPr lang="en-GB">
                <a:solidFill>
                  <a:schemeClr val="accent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&lt;p&gt; My cat is very grumpy &lt;/p&gt;</a:t>
            </a:r>
          </a:p>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In CSS, we could specify the paragraph by selecting it and apply some style.</a:t>
            </a:r>
          </a:p>
          <a:p>
            <a:pPr>
              <a:lnSpc>
                <a:spcPts val="2800"/>
              </a:lnSpc>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3009303" y="4619318"/>
            <a:ext cx="6347029" cy="1479494"/>
          </a:xfrm>
          <a:prstGeom prst="rect">
            <a:avLst/>
          </a:prstGeom>
        </p:spPr>
      </p:pic>
    </p:spTree>
    <p:extLst>
      <p:ext uri="{BB962C8B-B14F-4D97-AF65-F5344CB8AC3E}">
        <p14:creationId xmlns:p14="http://schemas.microsoft.com/office/powerpoint/2010/main" val="4266660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What is CSS</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Content Placeholder 2"/>
          <p:cNvSpPr txBox="1">
            <a:spLocks/>
          </p:cNvSpPr>
          <p:nvPr/>
        </p:nvSpPr>
        <p:spPr>
          <a:xfrm>
            <a:off x="838200" y="1747474"/>
            <a:ext cx="10689237" cy="28718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After that, save the code into `styles/style.css` </a:t>
            </a:r>
          </a:p>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Open your `index.html` and add this line to the &lt;head&gt;&lt;/head&gt; tag</a:t>
            </a:r>
          </a:p>
          <a:p>
            <a:pPr marL="342900" indent="-342900" algn="l">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l">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Save `index.html` and refresh!</a:t>
            </a:r>
          </a:p>
          <a:p>
            <a:pPr>
              <a:lnSpc>
                <a:spcPts val="2800"/>
              </a:lnSpc>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1758701" y="2758765"/>
            <a:ext cx="8674595" cy="849261"/>
          </a:xfrm>
          <a:prstGeom prst="rect">
            <a:avLst/>
          </a:prstGeom>
        </p:spPr>
      </p:pic>
    </p:spTree>
    <p:extLst>
      <p:ext uri="{BB962C8B-B14F-4D97-AF65-F5344CB8AC3E}">
        <p14:creationId xmlns:p14="http://schemas.microsoft.com/office/powerpoint/2010/main" val="2853806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Dissecting the CSS</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2504511" y="1994093"/>
            <a:ext cx="7182975" cy="4069173"/>
          </a:xfrm>
          <a:prstGeom prst="rect">
            <a:avLst/>
          </a:prstGeom>
        </p:spPr>
      </p:pic>
    </p:spTree>
    <p:extLst>
      <p:ext uri="{BB962C8B-B14F-4D97-AF65-F5344CB8AC3E}">
        <p14:creationId xmlns:p14="http://schemas.microsoft.com/office/powerpoint/2010/main" val="1592844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Multiple Rules</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2692324" y="2317656"/>
            <a:ext cx="6807350" cy="3061167"/>
          </a:xfrm>
          <a:prstGeom prst="rect">
            <a:avLst/>
          </a:prstGeom>
        </p:spPr>
      </p:pic>
    </p:spTree>
    <p:extLst>
      <p:ext uri="{BB962C8B-B14F-4D97-AF65-F5344CB8AC3E}">
        <p14:creationId xmlns:p14="http://schemas.microsoft.com/office/powerpoint/2010/main" val="232181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Selecting Multiple Element</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3218612" y="2505075"/>
            <a:ext cx="5754773" cy="3150658"/>
          </a:xfrm>
          <a:prstGeom prst="rect">
            <a:avLst/>
          </a:prstGeom>
        </p:spPr>
      </p:pic>
    </p:spTree>
    <p:extLst>
      <p:ext uri="{BB962C8B-B14F-4D97-AF65-F5344CB8AC3E}">
        <p14:creationId xmlns:p14="http://schemas.microsoft.com/office/powerpoint/2010/main" val="2781556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More Selector</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1008279" y="1690688"/>
            <a:ext cx="10175439" cy="4426480"/>
          </a:xfrm>
          <a:prstGeom prst="rect">
            <a:avLst/>
          </a:prstGeom>
        </p:spPr>
      </p:pic>
    </p:spTree>
    <p:extLst>
      <p:ext uri="{BB962C8B-B14F-4D97-AF65-F5344CB8AC3E}">
        <p14:creationId xmlns:p14="http://schemas.microsoft.com/office/powerpoint/2010/main" val="2239919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Font and Text</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Content Placeholder 2"/>
          <p:cNvSpPr txBox="1">
            <a:spLocks/>
          </p:cNvSpPr>
          <p:nvPr/>
        </p:nvSpPr>
        <p:spPr>
          <a:xfrm>
            <a:off x="838200" y="1747474"/>
            <a:ext cx="10689237" cy="28718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Create new style.css (delete the red paragraph from before)</a:t>
            </a:r>
          </a:p>
          <a:p>
            <a:pPr marL="342900" indent="-342900" algn="l">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l">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l">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We will also stylize header and list</a:t>
            </a:r>
          </a:p>
          <a:p>
            <a:pPr algn="just">
              <a:lnSpc>
                <a:spcPts val="2800"/>
              </a:lnSpc>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7" name="Picture 6"/>
          <p:cNvPicPr>
            <a:picLocks noChangeAspect="1"/>
          </p:cNvPicPr>
          <p:nvPr/>
        </p:nvPicPr>
        <p:blipFill rotWithShape="1">
          <a:blip r:embed="rId3"/>
          <a:srcRect l="-701" t="7325" r="701" b="-1100"/>
          <a:stretch/>
        </p:blipFill>
        <p:spPr>
          <a:xfrm>
            <a:off x="2472265" y="2177004"/>
            <a:ext cx="7247467" cy="1445251"/>
          </a:xfrm>
          <a:prstGeom prst="rect">
            <a:avLst/>
          </a:prstGeom>
        </p:spPr>
      </p:pic>
      <p:pic>
        <p:nvPicPr>
          <p:cNvPr id="8" name="Picture 7"/>
          <p:cNvPicPr>
            <a:picLocks noChangeAspect="1"/>
          </p:cNvPicPr>
          <p:nvPr/>
        </p:nvPicPr>
        <p:blipFill>
          <a:blip r:embed="rId4"/>
          <a:stretch>
            <a:fillRect/>
          </a:stretch>
        </p:blipFill>
        <p:spPr>
          <a:xfrm>
            <a:off x="3434855" y="4051785"/>
            <a:ext cx="5495925" cy="2362200"/>
          </a:xfrm>
          <a:prstGeom prst="rect">
            <a:avLst/>
          </a:prstGeom>
        </p:spPr>
      </p:pic>
    </p:spTree>
    <p:extLst>
      <p:ext uri="{BB962C8B-B14F-4D97-AF65-F5344CB8AC3E}">
        <p14:creationId xmlns:p14="http://schemas.microsoft.com/office/powerpoint/2010/main" val="3747515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CSS is all about Boxes</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3161505" y="1690688"/>
            <a:ext cx="5868987" cy="4445150"/>
          </a:xfrm>
          <a:prstGeom prst="rect">
            <a:avLst/>
          </a:prstGeom>
        </p:spPr>
      </p:pic>
    </p:spTree>
    <p:extLst>
      <p:ext uri="{BB962C8B-B14F-4D97-AF65-F5344CB8AC3E}">
        <p14:creationId xmlns:p14="http://schemas.microsoft.com/office/powerpoint/2010/main" val="1272307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Changing Page Color</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3406774" y="2752724"/>
            <a:ext cx="5378450" cy="1920875"/>
          </a:xfrm>
          <a:prstGeom prst="rect">
            <a:avLst/>
          </a:prstGeom>
        </p:spPr>
      </p:pic>
    </p:spTree>
    <p:extLst>
      <p:ext uri="{BB962C8B-B14F-4D97-AF65-F5344CB8AC3E}">
        <p14:creationId xmlns:p14="http://schemas.microsoft.com/office/powerpoint/2010/main" val="2245284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Sorting the Body Out</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3379915" y="2129560"/>
            <a:ext cx="5432168" cy="3424238"/>
          </a:xfrm>
          <a:prstGeom prst="rect">
            <a:avLst/>
          </a:prstGeom>
        </p:spPr>
      </p:pic>
    </p:spTree>
    <p:extLst>
      <p:ext uri="{BB962C8B-B14F-4D97-AF65-F5344CB8AC3E}">
        <p14:creationId xmlns:p14="http://schemas.microsoft.com/office/powerpoint/2010/main" val="2249482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The solution is </a:t>
            </a:r>
            <a:r>
              <a:rPr lang="en-ID" b="1" smtClean="0">
                <a:latin typeface="Open Sans Light" panose="020B0306030504020204" pitchFamily="34" charset="0"/>
                <a:ea typeface="Open Sans Light" panose="020B0306030504020204" pitchFamily="34" charset="0"/>
                <a:cs typeface="Open Sans Light" panose="020B0306030504020204" pitchFamily="34" charset="0"/>
              </a:rPr>
              <a:t>Router</a:t>
            </a:r>
            <a:r>
              <a:rPr lang="en-ID" smtClean="0">
                <a:latin typeface="Open Sans Light" panose="020B0306030504020204" pitchFamily="34" charset="0"/>
                <a:ea typeface="Open Sans Light" panose="020B0306030504020204" pitchFamily="34" charset="0"/>
                <a:cs typeface="Open Sans Light" panose="020B0306030504020204" pitchFamily="34" charset="0"/>
              </a:rPr>
              <a:t>!</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3861712" y="1690688"/>
            <a:ext cx="4468574" cy="4395319"/>
          </a:xfrm>
          <a:prstGeom prst="rect">
            <a:avLst/>
          </a:prstGeom>
        </p:spPr>
      </p:pic>
    </p:spTree>
    <p:extLst>
      <p:ext uri="{BB962C8B-B14F-4D97-AF65-F5344CB8AC3E}">
        <p14:creationId xmlns:p14="http://schemas.microsoft.com/office/powerpoint/2010/main" val="1166203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Positioning and Styling our Title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3087981" y="2415646"/>
            <a:ext cx="6016035" cy="2850621"/>
          </a:xfrm>
          <a:prstGeom prst="rect">
            <a:avLst/>
          </a:prstGeom>
        </p:spPr>
      </p:pic>
    </p:spTree>
    <p:extLst>
      <p:ext uri="{BB962C8B-B14F-4D97-AF65-F5344CB8AC3E}">
        <p14:creationId xmlns:p14="http://schemas.microsoft.com/office/powerpoint/2010/main" val="4044892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Centering the Image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3395714" y="2746375"/>
            <a:ext cx="5400570" cy="2553758"/>
          </a:xfrm>
          <a:prstGeom prst="rect">
            <a:avLst/>
          </a:prstGeom>
        </p:spPr>
      </p:pic>
    </p:spTree>
    <p:extLst>
      <p:ext uri="{BB962C8B-B14F-4D97-AF65-F5344CB8AC3E}">
        <p14:creationId xmlns:p14="http://schemas.microsoft.com/office/powerpoint/2010/main" val="58111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Let’s Build This!</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3693714" y="1690688"/>
            <a:ext cx="4804570" cy="4837614"/>
          </a:xfrm>
          <a:prstGeom prst="rect">
            <a:avLst/>
          </a:prstGeom>
        </p:spPr>
      </p:pic>
    </p:spTree>
    <p:extLst>
      <p:ext uri="{BB962C8B-B14F-4D97-AF65-F5344CB8AC3E}">
        <p14:creationId xmlns:p14="http://schemas.microsoft.com/office/powerpoint/2010/main" val="34947082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199" y="228983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Code Sneek Peek</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959" y="0"/>
            <a:ext cx="5498080" cy="6858000"/>
          </a:xfrm>
          <a:prstGeom prst="rect">
            <a:avLst/>
          </a:prstGeom>
        </p:spPr>
      </p:pic>
    </p:spTree>
    <p:extLst>
      <p:ext uri="{BB962C8B-B14F-4D97-AF65-F5344CB8AC3E}">
        <p14:creationId xmlns:p14="http://schemas.microsoft.com/office/powerpoint/2010/main" val="3712454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JavaScript</a:t>
            </a:r>
            <a:r>
              <a:rPr lang="en-ID" smtClean="0">
                <a:latin typeface="Open Sans" panose="020B0606030504020204" pitchFamily="34" charset="0"/>
                <a:ea typeface="Open Sans" panose="020B0606030504020204" pitchFamily="34" charset="0"/>
                <a:cs typeface="Open Sans" panose="020B0606030504020204" pitchFamily="34" charset="0"/>
              </a:rPr>
              <a:t/>
            </a:r>
            <a:br>
              <a:rPr lang="en-ID" smtClean="0">
                <a:latin typeface="Open Sans" panose="020B0606030504020204" pitchFamily="34" charset="0"/>
                <a:ea typeface="Open Sans" panose="020B0606030504020204" pitchFamily="34" charset="0"/>
                <a:cs typeface="Open Sans" panose="020B0606030504020204" pitchFamily="34" charset="0"/>
              </a:rPr>
            </a:br>
            <a:r>
              <a:rPr lang="en-ID" smtClean="0">
                <a:latin typeface="Open Sans" panose="020B0606030504020204" pitchFamily="34" charset="0"/>
                <a:ea typeface="Open Sans" panose="020B0606030504020204" pitchFamily="34" charset="0"/>
                <a:cs typeface="Open Sans" panose="020B0606030504020204" pitchFamily="34" charset="0"/>
              </a:rPr>
              <a:t>The </a:t>
            </a:r>
            <a:r>
              <a:rPr lang="en-ID" smtClean="0">
                <a:latin typeface="Open Sans" panose="020B0606030504020204" pitchFamily="34" charset="0"/>
                <a:ea typeface="Open Sans" panose="020B0606030504020204" pitchFamily="34" charset="0"/>
                <a:cs typeface="Open Sans" panose="020B0606030504020204" pitchFamily="34" charset="0"/>
              </a:rPr>
              <a:t>Muscle of </a:t>
            </a:r>
            <a:r>
              <a:rPr lang="en-ID" smtClean="0">
                <a:latin typeface="Open Sans" panose="020B0606030504020204" pitchFamily="34" charset="0"/>
                <a:ea typeface="Open Sans" panose="020B0606030504020204" pitchFamily="34" charset="0"/>
                <a:cs typeface="Open Sans" panose="020B0606030504020204" pitchFamily="34" charset="0"/>
              </a:rPr>
              <a:t>Our Website</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idx="1"/>
          </p:nvPr>
        </p:nvSpPr>
        <p:spPr/>
        <p:txBody>
          <a:bodyPr>
            <a:normAutofit/>
          </a:bodyPr>
          <a:lstStyle/>
          <a:p>
            <a:pPr>
              <a:lnSpc>
                <a:spcPts val="1800"/>
              </a:lnSpc>
            </a:pPr>
            <a:r>
              <a:rPr lang="en-ID" sz="1800" i="1" smtClean="0">
                <a:latin typeface="Open Sans Light" panose="020B0306030504020204" pitchFamily="34" charset="0"/>
                <a:ea typeface="Open Sans Light" panose="020B0306030504020204" pitchFamily="34" charset="0"/>
                <a:cs typeface="Open Sans Light" panose="020B0306030504020204" pitchFamily="34" charset="0"/>
              </a:rPr>
              <a:t>Let’s make our website more dynamic and Interactive!</a:t>
            </a:r>
            <a:endParaRPr lang="en-ID" sz="1800" i="1">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0736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What is </a:t>
            </a:r>
            <a:r>
              <a:rPr lang="en-ID" smtClean="0">
                <a:latin typeface="Open Sans Light" panose="020B0306030504020204" pitchFamily="34" charset="0"/>
                <a:ea typeface="Open Sans Light" panose="020B0306030504020204" pitchFamily="34" charset="0"/>
                <a:cs typeface="Open Sans Light" panose="020B0306030504020204" pitchFamily="34" charset="0"/>
              </a:rPr>
              <a:t>JavaScript</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Content Placeholder 2"/>
          <p:cNvSpPr txBox="1">
            <a:spLocks/>
          </p:cNvSpPr>
          <p:nvPr/>
        </p:nvSpPr>
        <p:spPr>
          <a:xfrm>
            <a:off x="838200" y="1994093"/>
            <a:ext cx="10689237" cy="28718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JavaScript (JS) is </a:t>
            </a:r>
            <a:r>
              <a:rPr lang="en-GB" smtClean="0">
                <a:latin typeface="Open Sans Light" panose="020B0306030504020204" pitchFamily="34" charset="0"/>
                <a:ea typeface="Open Sans Light" panose="020B0306030504020204" pitchFamily="34" charset="0"/>
                <a:cs typeface="Open Sans Light" panose="020B0306030504020204" pitchFamily="34" charset="0"/>
              </a:rPr>
              <a:t>a </a:t>
            </a:r>
            <a:r>
              <a:rPr lang="en-GB">
                <a:latin typeface="Open Sans Light" panose="020B0306030504020204" pitchFamily="34" charset="0"/>
                <a:ea typeface="Open Sans Light" panose="020B0306030504020204" pitchFamily="34" charset="0"/>
                <a:cs typeface="Open Sans Light" panose="020B0306030504020204" pitchFamily="34" charset="0"/>
              </a:rPr>
              <a:t>full-fledged </a:t>
            </a:r>
            <a:r>
              <a:rPr lang="en-GB">
                <a:latin typeface="Open Sans Light" panose="020B0306030504020204" pitchFamily="34" charset="0"/>
                <a:ea typeface="Open Sans Light" panose="020B0306030504020204" pitchFamily="34" charset="0"/>
                <a:cs typeface="Open Sans Light" panose="020B0306030504020204" pitchFamily="34" charset="0"/>
                <a:hlinkClick r:id="rId3" tooltip="dynamic programming language: A dynamic programming language is a programming language in which operations otherwise done at compile-time can be done at run-time. For example, in JavaScript it is possible to change the type of a variable or add new properties or methods to an object while the program is running."/>
              </a:rPr>
              <a:t>dynamic programming language</a:t>
            </a:r>
            <a:r>
              <a:rPr lang="en-GB">
                <a:latin typeface="Open Sans Light" panose="020B0306030504020204" pitchFamily="34" charset="0"/>
                <a:ea typeface="Open Sans Light" panose="020B0306030504020204" pitchFamily="34" charset="0"/>
                <a:cs typeface="Open Sans Light" panose="020B0306030504020204" pitchFamily="34" charset="0"/>
              </a:rPr>
              <a:t> that, when applied to an </a:t>
            </a:r>
            <a:r>
              <a:rPr lang="en-GB">
                <a:latin typeface="Open Sans Light" panose="020B0306030504020204" pitchFamily="34" charset="0"/>
                <a:ea typeface="Open Sans Light" panose="020B0306030504020204" pitchFamily="34" charset="0"/>
                <a:cs typeface="Open Sans Light" panose="020B0306030504020204" pitchFamily="34" charset="0"/>
                <a:hlinkClick r:id="rId4" tooltip="HTML: HTML (HyperText Markup Language) is a descriptive language that specifies webpage structure."/>
              </a:rPr>
              <a:t>HTML</a:t>
            </a:r>
            <a:r>
              <a:rPr lang="en-GB">
                <a:latin typeface="Open Sans Light" panose="020B0306030504020204" pitchFamily="34" charset="0"/>
                <a:ea typeface="Open Sans Light" panose="020B0306030504020204" pitchFamily="34" charset="0"/>
                <a:cs typeface="Open Sans Light" panose="020B0306030504020204" pitchFamily="34" charset="0"/>
              </a:rPr>
              <a:t> document, can provide dynamic interactivity </a:t>
            </a:r>
            <a:r>
              <a:rPr lang="en-GB">
                <a:latin typeface="Open Sans Light" panose="020B0306030504020204" pitchFamily="34" charset="0"/>
                <a:ea typeface="Open Sans Light" panose="020B0306030504020204" pitchFamily="34" charset="0"/>
                <a:cs typeface="Open Sans Light" panose="020B0306030504020204" pitchFamily="34" charset="0"/>
              </a:rPr>
              <a:t>on </a:t>
            </a:r>
            <a:r>
              <a:rPr lang="en-GB" smtClean="0">
                <a:latin typeface="Open Sans Light" panose="020B0306030504020204" pitchFamily="34" charset="0"/>
                <a:ea typeface="Open Sans Light" panose="020B0306030504020204" pitchFamily="34" charset="0"/>
                <a:cs typeface="Open Sans Light" panose="020B0306030504020204" pitchFamily="34" charset="0"/>
              </a:rPr>
              <a:t>websites.</a:t>
            </a:r>
          </a:p>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JavaScript </a:t>
            </a:r>
            <a:r>
              <a:rPr lang="en-GB">
                <a:latin typeface="Open Sans Light" panose="020B0306030504020204" pitchFamily="34" charset="0"/>
                <a:ea typeface="Open Sans Light" panose="020B0306030504020204" pitchFamily="34" charset="0"/>
                <a:cs typeface="Open Sans Light" panose="020B0306030504020204" pitchFamily="34" charset="0"/>
              </a:rPr>
              <a:t>is incredibly versatile. You can start small, with carousels, image galleries, fluctuating layouts, and responses to button clicks</a:t>
            </a:r>
            <a:r>
              <a:rPr lang="en-GB">
                <a:latin typeface="Open Sans Light" panose="020B0306030504020204" pitchFamily="34" charset="0"/>
                <a:ea typeface="Open Sans Light" panose="020B0306030504020204" pitchFamily="34" charset="0"/>
                <a:cs typeface="Open Sans Light" panose="020B0306030504020204" pitchFamily="34" charset="0"/>
              </a:rPr>
              <a:t>. </a:t>
            </a: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l">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With </a:t>
            </a:r>
            <a:r>
              <a:rPr lang="en-GB">
                <a:latin typeface="Open Sans Light" panose="020B0306030504020204" pitchFamily="34" charset="0"/>
                <a:ea typeface="Open Sans Light" panose="020B0306030504020204" pitchFamily="34" charset="0"/>
                <a:cs typeface="Open Sans Light" panose="020B0306030504020204" pitchFamily="34" charset="0"/>
              </a:rPr>
              <a:t>more experience, you'll be able to create games, animated 2D and 3D graphics, comprehensive database-driven apps, and much more!</a:t>
            </a: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06619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The infamous “Hello World”</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Create new file `scripts/main.js`</a:t>
            </a:r>
          </a:p>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Inside `index.html` add this line just before &lt;/body&gt; tag</a:t>
            </a:r>
          </a:p>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Now, add this code into `main.js`</a:t>
            </a:r>
          </a:p>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Then refresh and see what happened!</a:t>
            </a: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rotWithShape="1">
          <a:blip r:embed="rId3"/>
          <a:srcRect t="8381"/>
          <a:stretch/>
        </p:blipFill>
        <p:spPr>
          <a:xfrm>
            <a:off x="3048108" y="2794004"/>
            <a:ext cx="6095781" cy="834854"/>
          </a:xfrm>
          <a:prstGeom prst="rect">
            <a:avLst/>
          </a:prstGeom>
        </p:spPr>
      </p:pic>
      <p:pic>
        <p:nvPicPr>
          <p:cNvPr id="4" name="Picture 3"/>
          <p:cNvPicPr>
            <a:picLocks noChangeAspect="1"/>
          </p:cNvPicPr>
          <p:nvPr/>
        </p:nvPicPr>
        <p:blipFill>
          <a:blip r:embed="rId4"/>
          <a:stretch>
            <a:fillRect/>
          </a:stretch>
        </p:blipFill>
        <p:spPr>
          <a:xfrm>
            <a:off x="2154948" y="4106910"/>
            <a:ext cx="7882100" cy="1069224"/>
          </a:xfrm>
          <a:prstGeom prst="rect">
            <a:avLst/>
          </a:prstGeom>
        </p:spPr>
      </p:pic>
    </p:spTree>
    <p:extLst>
      <p:ext uri="{BB962C8B-B14F-4D97-AF65-F5344CB8AC3E}">
        <p14:creationId xmlns:p14="http://schemas.microsoft.com/office/powerpoint/2010/main" val="2334853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The infamous “Hello World”</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rotWithShape="1">
          <a:blip r:embed="rId3"/>
          <a:srcRect b="39237"/>
          <a:stretch/>
        </p:blipFill>
        <p:spPr>
          <a:xfrm>
            <a:off x="2787155" y="1870951"/>
            <a:ext cx="6791325" cy="4253971"/>
          </a:xfrm>
          <a:prstGeom prst="rect">
            <a:avLst/>
          </a:prstGeom>
        </p:spPr>
      </p:pic>
    </p:spTree>
    <p:extLst>
      <p:ext uri="{BB962C8B-B14F-4D97-AF65-F5344CB8AC3E}">
        <p14:creationId xmlns:p14="http://schemas.microsoft.com/office/powerpoint/2010/main" val="2256057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The infamous “Hello World”</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rotWithShape="1">
          <a:blip r:embed="rId3"/>
          <a:srcRect b="39237"/>
          <a:stretch/>
        </p:blipFill>
        <p:spPr>
          <a:xfrm>
            <a:off x="2787155" y="1870951"/>
            <a:ext cx="6791325" cy="4253971"/>
          </a:xfrm>
          <a:prstGeom prst="rect">
            <a:avLst/>
          </a:prstGeom>
        </p:spPr>
      </p:pic>
    </p:spTree>
    <p:extLst>
      <p:ext uri="{BB962C8B-B14F-4D97-AF65-F5344CB8AC3E}">
        <p14:creationId xmlns:p14="http://schemas.microsoft.com/office/powerpoint/2010/main" val="3786981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Do you wonder what we did?</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4" name="Picture 3"/>
          <p:cNvPicPr>
            <a:picLocks noChangeAspect="1"/>
          </p:cNvPicPr>
          <p:nvPr/>
        </p:nvPicPr>
        <p:blipFill>
          <a:blip r:embed="rId3"/>
          <a:stretch>
            <a:fillRect/>
          </a:stretch>
        </p:blipFill>
        <p:spPr>
          <a:xfrm>
            <a:off x="1435056" y="2658533"/>
            <a:ext cx="9321885" cy="1264534"/>
          </a:xfrm>
          <a:prstGeom prst="rect">
            <a:avLst/>
          </a:prstGeom>
        </p:spPr>
      </p:pic>
    </p:spTree>
    <p:extLst>
      <p:ext uri="{BB962C8B-B14F-4D97-AF65-F5344CB8AC3E}">
        <p14:creationId xmlns:p14="http://schemas.microsoft.com/office/powerpoint/2010/main" val="3003272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But, in this world there are more than billion of </a:t>
            </a:r>
            <a:r>
              <a:rPr lang="en-ID" b="1" smtClean="0">
                <a:latin typeface="Open Sans Light" panose="020B0306030504020204" pitchFamily="34" charset="0"/>
                <a:ea typeface="Open Sans Light" panose="020B0306030504020204" pitchFamily="34" charset="0"/>
                <a:cs typeface="Open Sans Light" panose="020B0306030504020204" pitchFamily="34" charset="0"/>
              </a:rPr>
              <a:t>people</a:t>
            </a:r>
            <a:r>
              <a:rPr lang="en-ID" smtClean="0">
                <a:latin typeface="Open Sans Light" panose="020B0306030504020204" pitchFamily="34" charset="0"/>
                <a:ea typeface="Open Sans Light" panose="020B0306030504020204" pitchFamily="34" charset="0"/>
                <a:cs typeface="Open Sans Light" panose="020B0306030504020204" pitchFamily="34" charset="0"/>
              </a:rPr>
              <a:t>!</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1237746" y="1690688"/>
            <a:ext cx="4437185" cy="4364444"/>
          </a:xfrm>
          <a:prstGeom prst="rect">
            <a:avLst/>
          </a:prstGeom>
        </p:spPr>
      </p:pic>
      <p:pic>
        <p:nvPicPr>
          <p:cNvPr id="10" name="Picture 9"/>
          <p:cNvPicPr>
            <a:picLocks noChangeAspect="1"/>
          </p:cNvPicPr>
          <p:nvPr/>
        </p:nvPicPr>
        <p:blipFill>
          <a:blip r:embed="rId3"/>
          <a:stretch>
            <a:fillRect/>
          </a:stretch>
        </p:blipFill>
        <p:spPr>
          <a:xfrm>
            <a:off x="6415694" y="1690688"/>
            <a:ext cx="4437185" cy="4364444"/>
          </a:xfrm>
          <a:prstGeom prst="rect">
            <a:avLst/>
          </a:prstGeom>
        </p:spPr>
      </p:pic>
    </p:spTree>
    <p:extLst>
      <p:ext uri="{BB962C8B-B14F-4D97-AF65-F5344CB8AC3E}">
        <p14:creationId xmlns:p14="http://schemas.microsoft.com/office/powerpoint/2010/main" val="2486635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JS Crash Course: Variable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4110489" y="1747474"/>
            <a:ext cx="4036483" cy="1226774"/>
          </a:xfrm>
          <a:prstGeom prst="rect">
            <a:avLst/>
          </a:prstGeom>
        </p:spPr>
      </p:pic>
      <p:pic>
        <p:nvPicPr>
          <p:cNvPr id="5" name="Picture 4"/>
          <p:cNvPicPr>
            <a:picLocks noChangeAspect="1"/>
          </p:cNvPicPr>
          <p:nvPr/>
        </p:nvPicPr>
        <p:blipFill>
          <a:blip r:embed="rId4"/>
          <a:stretch>
            <a:fillRect/>
          </a:stretch>
        </p:blipFill>
        <p:spPr>
          <a:xfrm>
            <a:off x="4078660" y="2974247"/>
            <a:ext cx="4049339" cy="1003531"/>
          </a:xfrm>
          <a:prstGeom prst="rect">
            <a:avLst/>
          </a:prstGeom>
        </p:spPr>
      </p:pic>
      <p:pic>
        <p:nvPicPr>
          <p:cNvPr id="6" name="Picture 5"/>
          <p:cNvPicPr>
            <a:picLocks noChangeAspect="1"/>
          </p:cNvPicPr>
          <p:nvPr/>
        </p:nvPicPr>
        <p:blipFill>
          <a:blip r:embed="rId5"/>
          <a:stretch>
            <a:fillRect/>
          </a:stretch>
        </p:blipFill>
        <p:spPr>
          <a:xfrm>
            <a:off x="3729830" y="3977778"/>
            <a:ext cx="4732338" cy="942975"/>
          </a:xfrm>
          <a:prstGeom prst="rect">
            <a:avLst/>
          </a:prstGeom>
        </p:spPr>
      </p:pic>
      <p:pic>
        <p:nvPicPr>
          <p:cNvPr id="8" name="Picture 7"/>
          <p:cNvPicPr>
            <a:picLocks noChangeAspect="1"/>
          </p:cNvPicPr>
          <p:nvPr/>
        </p:nvPicPr>
        <p:blipFill>
          <a:blip r:embed="rId6"/>
          <a:stretch>
            <a:fillRect/>
          </a:stretch>
        </p:blipFill>
        <p:spPr>
          <a:xfrm>
            <a:off x="4953393" y="5223332"/>
            <a:ext cx="2285211" cy="836417"/>
          </a:xfrm>
          <a:prstGeom prst="rect">
            <a:avLst/>
          </a:prstGeom>
        </p:spPr>
      </p:pic>
      <p:sp>
        <p:nvSpPr>
          <p:cNvPr id="11" name="TextBox 10"/>
          <p:cNvSpPr txBox="1"/>
          <p:nvPr/>
        </p:nvSpPr>
        <p:spPr>
          <a:xfrm>
            <a:off x="2688423" y="5478866"/>
            <a:ext cx="2082814" cy="369332"/>
          </a:xfrm>
          <a:prstGeom prst="rect">
            <a:avLst/>
          </a:prstGeom>
          <a:noFill/>
        </p:spPr>
        <p:txBody>
          <a:bodyPr wrap="none" rtlCol="0">
            <a:spAutoFit/>
          </a:body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Accessing Variable</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TextBox 17"/>
          <p:cNvSpPr txBox="1"/>
          <p:nvPr/>
        </p:nvSpPr>
        <p:spPr>
          <a:xfrm>
            <a:off x="2014849" y="2107358"/>
            <a:ext cx="2049151" cy="369332"/>
          </a:xfrm>
          <a:prstGeom prst="rect">
            <a:avLst/>
          </a:prstGeom>
          <a:noFill/>
        </p:spPr>
        <p:txBody>
          <a:bodyPr wrap="none" rtlCol="0">
            <a:spAutoFit/>
          </a:body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Declaring Variable</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p:cNvSpPr txBox="1"/>
          <p:nvPr/>
        </p:nvSpPr>
        <p:spPr>
          <a:xfrm>
            <a:off x="2032000" y="3291347"/>
            <a:ext cx="1933734" cy="369332"/>
          </a:xfrm>
          <a:prstGeom prst="rect">
            <a:avLst/>
          </a:prstGeom>
          <a:noFill/>
        </p:spPr>
        <p:txBody>
          <a:bodyPr wrap="none" rtlCol="0">
            <a:spAutoFit/>
          </a:body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Defining Variable</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TextBox 23"/>
          <p:cNvSpPr txBox="1"/>
          <p:nvPr/>
        </p:nvSpPr>
        <p:spPr>
          <a:xfrm>
            <a:off x="1426885" y="4294877"/>
            <a:ext cx="2380780" cy="369332"/>
          </a:xfrm>
          <a:prstGeom prst="rect">
            <a:avLst/>
          </a:prstGeom>
          <a:noFill/>
        </p:spPr>
        <p:txBody>
          <a:bodyPr wrap="none" rtlCol="0">
            <a:spAutoFit/>
          </a:body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Both at the same line</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7919364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JS Crash Course: Variable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886216" y="1994093"/>
            <a:ext cx="10467584" cy="3780896"/>
          </a:xfrm>
          <a:prstGeom prst="rect">
            <a:avLst/>
          </a:prstGeom>
        </p:spPr>
      </p:pic>
    </p:spTree>
    <p:extLst>
      <p:ext uri="{BB962C8B-B14F-4D97-AF65-F5344CB8AC3E}">
        <p14:creationId xmlns:p14="http://schemas.microsoft.com/office/powerpoint/2010/main" val="3343901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JS Crash Course: Comment</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3533480" y="2058541"/>
            <a:ext cx="5125038" cy="1490662"/>
          </a:xfrm>
          <a:prstGeom prst="rect">
            <a:avLst/>
          </a:prstGeom>
        </p:spPr>
      </p:pic>
      <p:pic>
        <p:nvPicPr>
          <p:cNvPr id="4" name="Picture 3"/>
          <p:cNvPicPr>
            <a:picLocks noChangeAspect="1"/>
          </p:cNvPicPr>
          <p:nvPr/>
        </p:nvPicPr>
        <p:blipFill>
          <a:blip r:embed="rId4"/>
          <a:stretch>
            <a:fillRect/>
          </a:stretch>
        </p:blipFill>
        <p:spPr>
          <a:xfrm>
            <a:off x="4005491" y="3943655"/>
            <a:ext cx="4181016" cy="955146"/>
          </a:xfrm>
          <a:prstGeom prst="rect">
            <a:avLst/>
          </a:prstGeom>
        </p:spPr>
      </p:pic>
    </p:spTree>
    <p:extLst>
      <p:ext uri="{BB962C8B-B14F-4D97-AF65-F5344CB8AC3E}">
        <p14:creationId xmlns:p14="http://schemas.microsoft.com/office/powerpoint/2010/main" val="2770719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JS Crash Course: Operator</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5" name="Picture 4"/>
          <p:cNvPicPr>
            <a:picLocks noChangeAspect="1"/>
          </p:cNvPicPr>
          <p:nvPr/>
        </p:nvPicPr>
        <p:blipFill>
          <a:blip r:embed="rId3"/>
          <a:stretch>
            <a:fillRect/>
          </a:stretch>
        </p:blipFill>
        <p:spPr>
          <a:xfrm>
            <a:off x="2188275" y="1690688"/>
            <a:ext cx="7815448" cy="5078782"/>
          </a:xfrm>
          <a:prstGeom prst="rect">
            <a:avLst/>
          </a:prstGeom>
        </p:spPr>
      </p:pic>
    </p:spTree>
    <p:extLst>
      <p:ext uri="{BB962C8B-B14F-4D97-AF65-F5344CB8AC3E}">
        <p14:creationId xmlns:p14="http://schemas.microsoft.com/office/powerpoint/2010/main" val="1098787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JS Crash Course: Conditional</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2380065" y="2486554"/>
            <a:ext cx="7605505" cy="2514599"/>
          </a:xfrm>
          <a:prstGeom prst="rect">
            <a:avLst/>
          </a:prstGeom>
        </p:spPr>
      </p:pic>
    </p:spTree>
    <p:extLst>
      <p:ext uri="{BB962C8B-B14F-4D97-AF65-F5344CB8AC3E}">
        <p14:creationId xmlns:p14="http://schemas.microsoft.com/office/powerpoint/2010/main" val="3272590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JS Crash Course: Function</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3051690" y="1782063"/>
            <a:ext cx="6088617" cy="1961009"/>
          </a:xfrm>
          <a:prstGeom prst="rect">
            <a:avLst/>
          </a:prstGeom>
        </p:spPr>
      </p:pic>
      <p:pic>
        <p:nvPicPr>
          <p:cNvPr id="4" name="Picture 3"/>
          <p:cNvPicPr>
            <a:picLocks noChangeAspect="1"/>
          </p:cNvPicPr>
          <p:nvPr/>
        </p:nvPicPr>
        <p:blipFill>
          <a:blip r:embed="rId4"/>
          <a:stretch>
            <a:fillRect/>
          </a:stretch>
        </p:blipFill>
        <p:spPr>
          <a:xfrm>
            <a:off x="2967025" y="3997937"/>
            <a:ext cx="4333347" cy="1824567"/>
          </a:xfrm>
          <a:prstGeom prst="rect">
            <a:avLst/>
          </a:prstGeom>
        </p:spPr>
      </p:pic>
    </p:spTree>
    <p:extLst>
      <p:ext uri="{BB962C8B-B14F-4D97-AF65-F5344CB8AC3E}">
        <p14:creationId xmlns:p14="http://schemas.microsoft.com/office/powerpoint/2010/main" val="64977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JS Crash Course: Events</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2092112" y="1994093"/>
            <a:ext cx="8067888" cy="1551517"/>
          </a:xfrm>
          <a:prstGeom prst="rect">
            <a:avLst/>
          </a:prstGeom>
        </p:spPr>
      </p:pic>
      <p:pic>
        <p:nvPicPr>
          <p:cNvPr id="5" name="Picture 4"/>
          <p:cNvPicPr>
            <a:picLocks noChangeAspect="1"/>
          </p:cNvPicPr>
          <p:nvPr/>
        </p:nvPicPr>
        <p:blipFill>
          <a:blip r:embed="rId4"/>
          <a:stretch>
            <a:fillRect/>
          </a:stretch>
        </p:blipFill>
        <p:spPr>
          <a:xfrm>
            <a:off x="3490382" y="3630275"/>
            <a:ext cx="5211233" cy="3142488"/>
          </a:xfrm>
          <a:prstGeom prst="rect">
            <a:avLst/>
          </a:prstGeom>
        </p:spPr>
      </p:pic>
    </p:spTree>
    <p:extLst>
      <p:ext uri="{BB962C8B-B14F-4D97-AF65-F5344CB8AC3E}">
        <p14:creationId xmlns:p14="http://schemas.microsoft.com/office/powerpoint/2010/main" val="3890445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Change the Image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2432084" y="2350479"/>
            <a:ext cx="7501467" cy="3294915"/>
          </a:xfrm>
          <a:prstGeom prst="rect">
            <a:avLst/>
          </a:prstGeom>
        </p:spPr>
      </p:pic>
    </p:spTree>
    <p:extLst>
      <p:ext uri="{BB962C8B-B14F-4D97-AF65-F5344CB8AC3E}">
        <p14:creationId xmlns:p14="http://schemas.microsoft.com/office/powerpoint/2010/main" val="3873249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Change the Image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6047354" y="1933068"/>
            <a:ext cx="5888567" cy="3931104"/>
          </a:xfrm>
          <a:prstGeom prst="rect">
            <a:avLst/>
          </a:prstGeom>
        </p:spPr>
      </p:pic>
      <p:pic>
        <p:nvPicPr>
          <p:cNvPr id="4" name="Picture 3"/>
          <p:cNvPicPr>
            <a:picLocks noChangeAspect="1"/>
          </p:cNvPicPr>
          <p:nvPr/>
        </p:nvPicPr>
        <p:blipFill rotWithShape="1">
          <a:blip r:embed="rId4"/>
          <a:srcRect b="7452"/>
          <a:stretch/>
        </p:blipFill>
        <p:spPr>
          <a:xfrm>
            <a:off x="311682" y="1933068"/>
            <a:ext cx="5513388" cy="3908932"/>
          </a:xfrm>
          <a:prstGeom prst="rect">
            <a:avLst/>
          </a:prstGeom>
        </p:spPr>
      </p:pic>
    </p:spTree>
    <p:extLst>
      <p:ext uri="{BB962C8B-B14F-4D97-AF65-F5344CB8AC3E}">
        <p14:creationId xmlns:p14="http://schemas.microsoft.com/office/powerpoint/2010/main" val="3528985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a:latin typeface="Open Sans Light" panose="020B0306030504020204" pitchFamily="34" charset="0"/>
                <a:ea typeface="Open Sans Light" panose="020B0306030504020204" pitchFamily="34" charset="0"/>
                <a:cs typeface="Open Sans Light" panose="020B0306030504020204" pitchFamily="34" charset="0"/>
              </a:rPr>
              <a:t>Personalized Welcome Message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Add a button at the bottom of the html page by adding this line</a:t>
            </a:r>
          </a:p>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In `main.js` add this line of code to select our element</a:t>
            </a:r>
          </a:p>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Now, we create some function</a:t>
            </a: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rotWithShape="1">
          <a:blip r:embed="rId3"/>
          <a:srcRect t="6549" b="-1"/>
          <a:stretch/>
        </p:blipFill>
        <p:spPr>
          <a:xfrm>
            <a:off x="3989415" y="2269067"/>
            <a:ext cx="4213168" cy="724958"/>
          </a:xfrm>
          <a:prstGeom prst="rect">
            <a:avLst/>
          </a:prstGeom>
        </p:spPr>
      </p:pic>
      <p:pic>
        <p:nvPicPr>
          <p:cNvPr id="4" name="Picture 3"/>
          <p:cNvPicPr>
            <a:picLocks noChangeAspect="1"/>
          </p:cNvPicPr>
          <p:nvPr/>
        </p:nvPicPr>
        <p:blipFill>
          <a:blip r:embed="rId4"/>
          <a:stretch>
            <a:fillRect/>
          </a:stretch>
        </p:blipFill>
        <p:spPr>
          <a:xfrm>
            <a:off x="3261282" y="3637850"/>
            <a:ext cx="5833866" cy="991130"/>
          </a:xfrm>
          <a:prstGeom prst="rect">
            <a:avLst/>
          </a:prstGeom>
        </p:spPr>
      </p:pic>
      <p:pic>
        <p:nvPicPr>
          <p:cNvPr id="5" name="Picture 4"/>
          <p:cNvPicPr>
            <a:picLocks noChangeAspect="1"/>
          </p:cNvPicPr>
          <p:nvPr/>
        </p:nvPicPr>
        <p:blipFill>
          <a:blip r:embed="rId5"/>
          <a:stretch>
            <a:fillRect/>
          </a:stretch>
        </p:blipFill>
        <p:spPr>
          <a:xfrm>
            <a:off x="3169122" y="5051037"/>
            <a:ext cx="6018185" cy="1744401"/>
          </a:xfrm>
          <a:prstGeom prst="rect">
            <a:avLst/>
          </a:prstGeom>
        </p:spPr>
      </p:pic>
    </p:spTree>
    <p:extLst>
      <p:ext uri="{BB962C8B-B14F-4D97-AF65-F5344CB8AC3E}">
        <p14:creationId xmlns:p14="http://schemas.microsoft.com/office/powerpoint/2010/main" val="1115492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Oops, we forgot that router is also a computer.</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2512784" y="1994093"/>
            <a:ext cx="7166429" cy="4111509"/>
          </a:xfrm>
          <a:prstGeom prst="rect">
            <a:avLst/>
          </a:prstGeom>
        </p:spPr>
      </p:pic>
    </p:spTree>
    <p:extLst>
      <p:ext uri="{BB962C8B-B14F-4D97-AF65-F5344CB8AC3E}">
        <p14:creationId xmlns:p14="http://schemas.microsoft.com/office/powerpoint/2010/main" val="16531210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Personalized Welcome Message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Now, we make some initialization code</a:t>
            </a:r>
          </a:p>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r>
              <a:rPr lang="en-GB" smtClean="0">
                <a:latin typeface="Open Sans Light" panose="020B0306030504020204" pitchFamily="34" charset="0"/>
                <a:ea typeface="Open Sans Light" panose="020B0306030504020204" pitchFamily="34" charset="0"/>
                <a:cs typeface="Open Sans Light" panose="020B0306030504020204" pitchFamily="34" charset="0"/>
              </a:rPr>
              <a:t>Last, put below onclick event handler on the button to set new name!</a:t>
            </a:r>
          </a:p>
          <a:p>
            <a:pPr algn="just">
              <a:lnSpc>
                <a:spcPts val="2800"/>
              </a:lnSpc>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lgn="just">
              <a:lnSpc>
                <a:spcPts val="2800"/>
              </a:lnSpc>
              <a:buFont typeface="Arial" panose="020B0604020202020204" pitchFamily="34" charset="0"/>
              <a:buChar char="•"/>
            </a:pPr>
            <a:endParaRPr lang="en-GB" smtClean="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3151109" y="2196665"/>
            <a:ext cx="6063418" cy="2054755"/>
          </a:xfrm>
          <a:prstGeom prst="rect">
            <a:avLst/>
          </a:prstGeom>
        </p:spPr>
      </p:pic>
      <p:pic>
        <p:nvPicPr>
          <p:cNvPr id="6" name="Picture 5"/>
          <p:cNvPicPr>
            <a:picLocks noChangeAspect="1"/>
          </p:cNvPicPr>
          <p:nvPr/>
        </p:nvPicPr>
        <p:blipFill rotWithShape="1">
          <a:blip r:embed="rId4"/>
          <a:srcRect t="3848"/>
          <a:stretch/>
        </p:blipFill>
        <p:spPr>
          <a:xfrm>
            <a:off x="3574916" y="4673602"/>
            <a:ext cx="5042165" cy="1440944"/>
          </a:xfrm>
          <a:prstGeom prst="rect">
            <a:avLst/>
          </a:prstGeom>
        </p:spPr>
      </p:pic>
    </p:spTree>
    <p:extLst>
      <p:ext uri="{BB962C8B-B14F-4D97-AF65-F5344CB8AC3E}">
        <p14:creationId xmlns:p14="http://schemas.microsoft.com/office/powerpoint/2010/main" val="2777714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Personalized Welcome Message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5" name="Picture 4"/>
          <p:cNvPicPr>
            <a:picLocks noChangeAspect="1"/>
          </p:cNvPicPr>
          <p:nvPr/>
        </p:nvPicPr>
        <p:blipFill rotWithShape="1">
          <a:blip r:embed="rId3"/>
          <a:srcRect b="12900"/>
          <a:stretch/>
        </p:blipFill>
        <p:spPr>
          <a:xfrm>
            <a:off x="2614611" y="1690689"/>
            <a:ext cx="6962775" cy="4405312"/>
          </a:xfrm>
          <a:prstGeom prst="rect">
            <a:avLst/>
          </a:prstGeom>
        </p:spPr>
      </p:pic>
    </p:spTree>
    <p:extLst>
      <p:ext uri="{BB962C8B-B14F-4D97-AF65-F5344CB8AC3E}">
        <p14:creationId xmlns:p14="http://schemas.microsoft.com/office/powerpoint/2010/main" val="1571027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Personalized Welcome Message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4" name="Picture 3"/>
          <p:cNvPicPr>
            <a:picLocks noChangeAspect="1"/>
          </p:cNvPicPr>
          <p:nvPr/>
        </p:nvPicPr>
        <p:blipFill rotWithShape="1">
          <a:blip r:embed="rId3"/>
          <a:srcRect b="12631"/>
          <a:stretch/>
        </p:blipFill>
        <p:spPr>
          <a:xfrm>
            <a:off x="2847974" y="1690689"/>
            <a:ext cx="6496050" cy="4452204"/>
          </a:xfrm>
          <a:prstGeom prst="rect">
            <a:avLst/>
          </a:prstGeom>
        </p:spPr>
      </p:pic>
    </p:spTree>
    <p:extLst>
      <p:ext uri="{BB962C8B-B14F-4D97-AF65-F5344CB8AC3E}">
        <p14:creationId xmlns:p14="http://schemas.microsoft.com/office/powerpoint/2010/main" val="1262293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Personalized Welcome Message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2614611" y="1921487"/>
            <a:ext cx="6962775" cy="4152900"/>
          </a:xfrm>
          <a:prstGeom prst="rect">
            <a:avLst/>
          </a:prstGeom>
        </p:spPr>
      </p:pic>
    </p:spTree>
    <p:extLst>
      <p:ext uri="{BB962C8B-B14F-4D97-AF65-F5344CB8AC3E}">
        <p14:creationId xmlns:p14="http://schemas.microsoft.com/office/powerpoint/2010/main" val="901673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Personalized Welcome Message</a:t>
            </a:r>
            <a:endParaRPr lang="en-US" b="1">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Content Placeholder 2"/>
          <p:cNvSpPr txBox="1">
            <a:spLocks/>
          </p:cNvSpPr>
          <p:nvPr/>
        </p:nvSpPr>
        <p:spPr>
          <a:xfrm>
            <a:off x="838200" y="1747474"/>
            <a:ext cx="10689237" cy="45009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ts val="2800"/>
              </a:lnSpc>
              <a:buFont typeface="Arial" panose="020B0604020202020204" pitchFamily="34" charset="0"/>
              <a:buChar char="•"/>
            </a:pPr>
            <a:endParaRPr lang="en-GB">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2614611" y="1921487"/>
            <a:ext cx="6962775" cy="4152900"/>
          </a:xfrm>
          <a:prstGeom prst="rect">
            <a:avLst/>
          </a:prstGeom>
        </p:spPr>
      </p:pic>
    </p:spTree>
    <p:extLst>
      <p:ext uri="{BB962C8B-B14F-4D97-AF65-F5344CB8AC3E}">
        <p14:creationId xmlns:p14="http://schemas.microsoft.com/office/powerpoint/2010/main" val="2963960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More Resource</a:t>
            </a:r>
            <a:endParaRPr lang="en-US">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Content Placeholder 9"/>
          <p:cNvSpPr>
            <a:spLocks noGrp="1"/>
          </p:cNvSpPr>
          <p:nvPr>
            <p:ph idx="1"/>
          </p:nvPr>
        </p:nvSpPr>
        <p:spPr/>
        <p:txBody>
          <a:bodyPr/>
          <a:lstStyle/>
          <a:p>
            <a:endParaRPr lang="en-US"/>
          </a:p>
        </p:txBody>
      </p:sp>
      <p:pic>
        <p:nvPicPr>
          <p:cNvPr id="11" name="Picture 10"/>
          <p:cNvPicPr>
            <a:picLocks noChangeAspect="1"/>
          </p:cNvPicPr>
          <p:nvPr/>
        </p:nvPicPr>
        <p:blipFill>
          <a:blip r:embed="rId3"/>
          <a:stretch>
            <a:fillRect/>
          </a:stretch>
        </p:blipFill>
        <p:spPr>
          <a:xfrm>
            <a:off x="619388" y="1301613"/>
            <a:ext cx="10953221" cy="5399361"/>
          </a:xfrm>
          <a:prstGeom prst="rect">
            <a:avLst/>
          </a:prstGeom>
        </p:spPr>
      </p:pic>
    </p:spTree>
    <p:extLst>
      <p:ext uri="{BB962C8B-B14F-4D97-AF65-F5344CB8AC3E}">
        <p14:creationId xmlns:p14="http://schemas.microsoft.com/office/powerpoint/2010/main" val="564906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More Resource</a:t>
            </a:r>
            <a:endParaRPr lang="en-US">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Content Placeholder 9"/>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602493" y="1303663"/>
            <a:ext cx="10987011" cy="5395261"/>
          </a:xfrm>
          <a:prstGeom prst="rect">
            <a:avLst/>
          </a:prstGeom>
        </p:spPr>
      </p:pic>
    </p:spTree>
    <p:extLst>
      <p:ext uri="{BB962C8B-B14F-4D97-AF65-F5344CB8AC3E}">
        <p14:creationId xmlns:p14="http://schemas.microsoft.com/office/powerpoint/2010/main" val="3244000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More Resource</a:t>
            </a:r>
            <a:endParaRPr lang="en-US">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Content Placeholder 9"/>
          <p:cNvSpPr>
            <a:spLocks noGrp="1"/>
          </p:cNvSpPr>
          <p:nvPr>
            <p:ph idx="1"/>
          </p:nvPr>
        </p:nvSpPr>
        <p:spPr/>
        <p:txBody>
          <a:bodyPr/>
          <a:lstStyle/>
          <a:p>
            <a:endParaRPr lang="en-US"/>
          </a:p>
        </p:txBody>
      </p:sp>
      <p:pic>
        <p:nvPicPr>
          <p:cNvPr id="11" name="Picture 10"/>
          <p:cNvPicPr>
            <a:picLocks noChangeAspect="1"/>
          </p:cNvPicPr>
          <p:nvPr/>
        </p:nvPicPr>
        <p:blipFill>
          <a:blip r:embed="rId3"/>
          <a:stretch>
            <a:fillRect/>
          </a:stretch>
        </p:blipFill>
        <p:spPr>
          <a:xfrm>
            <a:off x="609598" y="1298794"/>
            <a:ext cx="10972801" cy="5405000"/>
          </a:xfrm>
          <a:prstGeom prst="rect">
            <a:avLst/>
          </a:prstGeom>
        </p:spPr>
      </p:pic>
    </p:spTree>
    <p:extLst>
      <p:ext uri="{BB962C8B-B14F-4D97-AF65-F5344CB8AC3E}">
        <p14:creationId xmlns:p14="http://schemas.microsoft.com/office/powerpoint/2010/main" val="34638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More Resource</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p:cNvSpPr>
            <a:spLocks noGrp="1"/>
          </p:cNvSpPr>
          <p:nvPr>
            <p:ph idx="1"/>
          </p:nvPr>
        </p:nvSpPr>
        <p:spPr>
          <a:xfrm>
            <a:off x="838199" y="1560153"/>
            <a:ext cx="10515600" cy="4634169"/>
          </a:xfrm>
        </p:spPr>
        <p:txBody>
          <a:bodyPr>
            <a:normAutofit fontScale="92500" lnSpcReduction="20000"/>
          </a:body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Audio Visual Resources:</a:t>
            </a:r>
          </a:p>
          <a:p>
            <a:pPr marL="0" indent="0">
              <a:buNone/>
            </a:pPr>
            <a:r>
              <a:rPr lang="en-GB">
                <a:latin typeface="Open Sans Light" panose="020B0306030504020204" pitchFamily="34" charset="0"/>
                <a:ea typeface="Open Sans Light" panose="020B0306030504020204" pitchFamily="34" charset="0"/>
                <a:cs typeface="Open Sans Light" panose="020B0306030504020204" pitchFamily="34" charset="0"/>
                <a:hlinkClick r:id="rId3"/>
              </a:rPr>
              <a:t>There and Back Again: A Packet's </a:t>
            </a:r>
            <a:r>
              <a:rPr lang="en-GB" smtClean="0">
                <a:latin typeface="Open Sans Light" panose="020B0306030504020204" pitchFamily="34" charset="0"/>
                <a:ea typeface="Open Sans Light" panose="020B0306030504020204" pitchFamily="34" charset="0"/>
                <a:cs typeface="Open Sans Light" panose="020B0306030504020204" pitchFamily="34" charset="0"/>
                <a:hlinkClick r:id="rId3"/>
              </a:rPr>
              <a:t>Tale</a:t>
            </a:r>
            <a:endParaRPr lang="en-ID" smtClean="0">
              <a:latin typeface="Open Sans Light" panose="020B0306030504020204" pitchFamily="34" charset="0"/>
              <a:ea typeface="Open Sans Light" panose="020B0306030504020204" pitchFamily="34" charset="0"/>
              <a:cs typeface="Open Sans Light" panose="020B0306030504020204" pitchFamily="34" charset="0"/>
              <a:hlinkClick r:id="rId4"/>
            </a:endParaRPr>
          </a:p>
          <a:p>
            <a:pPr marL="0" indent="0">
              <a:buNone/>
            </a:pPr>
            <a:r>
              <a:rPr lang="en-ID" smtClean="0">
                <a:latin typeface="Open Sans Light" panose="020B0306030504020204" pitchFamily="34" charset="0"/>
                <a:ea typeface="Open Sans Light" panose="020B0306030504020204" pitchFamily="34" charset="0"/>
                <a:cs typeface="Open Sans Light" panose="020B0306030504020204" pitchFamily="34" charset="0"/>
                <a:hlinkClick r:id="rId4"/>
              </a:rPr>
              <a:t>How Internet Works in 5 minutes</a:t>
            </a:r>
            <a:endParaRPr lang="en-ID" smtClean="0">
              <a:latin typeface="Open Sans Light" panose="020B0306030504020204" pitchFamily="34" charset="0"/>
              <a:ea typeface="Open Sans Light" panose="020B0306030504020204" pitchFamily="34" charset="0"/>
              <a:cs typeface="Open Sans Light" panose="020B0306030504020204" pitchFamily="34" charset="0"/>
              <a:hlinkClick r:id="rId5"/>
            </a:endParaRPr>
          </a:p>
          <a:p>
            <a:pPr marL="0" indent="0">
              <a:buNone/>
            </a:pPr>
            <a:r>
              <a:rPr lang="en-ID" smtClean="0">
                <a:latin typeface="Open Sans Light" panose="020B0306030504020204" pitchFamily="34" charset="0"/>
                <a:ea typeface="Open Sans Light" panose="020B0306030504020204" pitchFamily="34" charset="0"/>
                <a:cs typeface="Open Sans Light" panose="020B0306030504020204" pitchFamily="34" charset="0"/>
                <a:hlinkClick r:id="rId5"/>
              </a:rPr>
              <a:t>Web </a:t>
            </a:r>
            <a:r>
              <a:rPr lang="en-ID" smtClean="0">
                <a:latin typeface="Open Sans Light" panose="020B0306030504020204" pitchFamily="34" charset="0"/>
                <a:ea typeface="Open Sans Light" panose="020B0306030504020204" pitchFamily="34" charset="0"/>
                <a:cs typeface="Open Sans Light" panose="020B0306030504020204" pitchFamily="34" charset="0"/>
                <a:hlinkClick r:id="rId5"/>
              </a:rPr>
              <a:t>Demystified</a:t>
            </a:r>
            <a:endParaRPr lang="en-ID" smtClean="0">
              <a:latin typeface="Open Sans Light" panose="020B0306030504020204" pitchFamily="34" charset="0"/>
              <a:ea typeface="Open Sans Light" panose="020B0306030504020204" pitchFamily="34" charset="0"/>
              <a:cs typeface="Open Sans Light" panose="020B0306030504020204" pitchFamily="34" charset="0"/>
            </a:endParaRPr>
          </a:p>
          <a:p>
            <a:pPr marL="0" indent="0">
              <a:buNone/>
            </a:pPr>
            <a:r>
              <a:rPr lang="en-ID" smtClean="0">
                <a:latin typeface="Open Sans Light" panose="020B0306030504020204" pitchFamily="34" charset="0"/>
                <a:ea typeface="Open Sans Light" panose="020B0306030504020204" pitchFamily="34" charset="0"/>
                <a:cs typeface="Open Sans Light" panose="020B0306030504020204" pitchFamily="34" charset="0"/>
                <a:hlinkClick r:id="rId6"/>
              </a:rPr>
              <a:t>Web Development tutorial for Beginners</a:t>
            </a:r>
            <a:endParaRPr lang="en-ID" smtClean="0">
              <a:latin typeface="Open Sans Light" panose="020B0306030504020204" pitchFamily="34" charset="0"/>
              <a:ea typeface="Open Sans Light" panose="020B0306030504020204" pitchFamily="34" charset="0"/>
              <a:cs typeface="Open Sans Light" panose="020B0306030504020204" pitchFamily="34" charset="0"/>
            </a:endParaRPr>
          </a:p>
          <a:p>
            <a:r>
              <a:rPr lang="en-ID" smtClean="0">
                <a:latin typeface="Open Sans Light" panose="020B0306030504020204" pitchFamily="34" charset="0"/>
                <a:ea typeface="Open Sans Light" panose="020B0306030504020204" pitchFamily="34" charset="0"/>
                <a:cs typeface="Open Sans Light" panose="020B0306030504020204" pitchFamily="34" charset="0"/>
              </a:rPr>
              <a:t>Futher Readings (If you like Reading more!):</a:t>
            </a:r>
          </a:p>
          <a:p>
            <a:pPr marL="0" indent="0">
              <a:buNone/>
            </a:pPr>
            <a:r>
              <a:rPr lang="en-ID" smtClean="0">
                <a:latin typeface="Open Sans Light" panose="020B0306030504020204" pitchFamily="34" charset="0"/>
                <a:ea typeface="Open Sans Light" panose="020B0306030504020204" pitchFamily="34" charset="0"/>
                <a:cs typeface="Open Sans Light" panose="020B0306030504020204" pitchFamily="34" charset="0"/>
                <a:hlinkClick r:id="rId7"/>
              </a:rPr>
              <a:t>How does the </a:t>
            </a:r>
            <a:r>
              <a:rPr lang="en-ID">
                <a:latin typeface="Open Sans Light" panose="020B0306030504020204" pitchFamily="34" charset="0"/>
                <a:ea typeface="Open Sans Light" panose="020B0306030504020204" pitchFamily="34" charset="0"/>
                <a:cs typeface="Open Sans Light" panose="020B0306030504020204" pitchFamily="34" charset="0"/>
                <a:hlinkClick r:id="rId7"/>
              </a:rPr>
              <a:t>Internet </a:t>
            </a:r>
            <a:r>
              <a:rPr lang="en-ID" smtClean="0">
                <a:latin typeface="Open Sans Light" panose="020B0306030504020204" pitchFamily="34" charset="0"/>
                <a:ea typeface="Open Sans Light" panose="020B0306030504020204" pitchFamily="34" charset="0"/>
                <a:cs typeface="Open Sans Light" panose="020B0306030504020204" pitchFamily="34" charset="0"/>
                <a:hlinkClick r:id="rId7"/>
              </a:rPr>
              <a:t>Works</a:t>
            </a:r>
            <a:r>
              <a:rPr lang="en-ID" smtClean="0">
                <a:latin typeface="Open Sans Light" panose="020B0306030504020204" pitchFamily="34" charset="0"/>
                <a:ea typeface="Open Sans Light" panose="020B0306030504020204" pitchFamily="34" charset="0"/>
                <a:cs typeface="Open Sans Light" panose="020B0306030504020204" pitchFamily="34" charset="0"/>
              </a:rPr>
              <a:t> by MDN</a:t>
            </a:r>
          </a:p>
          <a:p>
            <a:pPr marL="0" indent="0">
              <a:buNone/>
            </a:pPr>
            <a:r>
              <a:rPr lang="en-ID" smtClean="0">
                <a:latin typeface="Open Sans Light" panose="020B0306030504020204" pitchFamily="34" charset="0"/>
                <a:ea typeface="Open Sans Light" panose="020B0306030504020204" pitchFamily="34" charset="0"/>
                <a:cs typeface="Open Sans Light" panose="020B0306030504020204" pitchFamily="34" charset="0"/>
                <a:hlinkClick r:id="rId8"/>
              </a:rPr>
              <a:t>Getting started with the Web</a:t>
            </a:r>
            <a:r>
              <a:rPr lang="en-ID" smtClean="0">
                <a:latin typeface="Open Sans Light" panose="020B0306030504020204" pitchFamily="34" charset="0"/>
                <a:ea typeface="Open Sans Light" panose="020B0306030504020204" pitchFamily="34" charset="0"/>
                <a:cs typeface="Open Sans Light" panose="020B0306030504020204" pitchFamily="34" charset="0"/>
              </a:rPr>
              <a:t> by MDN</a:t>
            </a:r>
          </a:p>
          <a:p>
            <a:pPr marL="0" indent="0">
              <a:buNone/>
            </a:pPr>
            <a:r>
              <a:rPr lang="en-ID" smtClean="0">
                <a:latin typeface="Open Sans Light" panose="020B0306030504020204" pitchFamily="34" charset="0"/>
                <a:ea typeface="Open Sans Light" panose="020B0306030504020204" pitchFamily="34" charset="0"/>
                <a:cs typeface="Open Sans Light" panose="020B0306030504020204" pitchFamily="34" charset="0"/>
                <a:hlinkClick r:id="rId9"/>
              </a:rPr>
              <a:t>Learn HTML Pathway</a:t>
            </a:r>
            <a:r>
              <a:rPr lang="en-ID" smtClean="0">
                <a:latin typeface="Open Sans Light" panose="020B0306030504020204" pitchFamily="34" charset="0"/>
                <a:ea typeface="Open Sans Light" panose="020B0306030504020204" pitchFamily="34" charset="0"/>
                <a:cs typeface="Open Sans Light" panose="020B0306030504020204" pitchFamily="34" charset="0"/>
              </a:rPr>
              <a:t> by MDN</a:t>
            </a:r>
          </a:p>
          <a:p>
            <a:pPr marL="0" indent="0">
              <a:buNone/>
            </a:pPr>
            <a:r>
              <a:rPr lang="en-ID" smtClean="0">
                <a:latin typeface="Open Sans Light" panose="020B0306030504020204" pitchFamily="34" charset="0"/>
                <a:ea typeface="Open Sans Light" panose="020B0306030504020204" pitchFamily="34" charset="0"/>
                <a:cs typeface="Open Sans Light" panose="020B0306030504020204" pitchFamily="34" charset="0"/>
                <a:hlinkClick r:id="rId10"/>
              </a:rPr>
              <a:t>Learn CSS Pathway</a:t>
            </a:r>
            <a:r>
              <a:rPr lang="en-ID" smtClean="0">
                <a:latin typeface="Open Sans Light" panose="020B0306030504020204" pitchFamily="34" charset="0"/>
                <a:ea typeface="Open Sans Light" panose="020B0306030504020204" pitchFamily="34" charset="0"/>
                <a:cs typeface="Open Sans Light" panose="020B0306030504020204" pitchFamily="34" charset="0"/>
              </a:rPr>
              <a:t> by MDN</a:t>
            </a:r>
          </a:p>
          <a:p>
            <a:pPr marL="0" indent="0">
              <a:buNone/>
            </a:pPr>
            <a:r>
              <a:rPr lang="en-ID" smtClean="0">
                <a:latin typeface="Open Sans Light" panose="020B0306030504020204" pitchFamily="34" charset="0"/>
                <a:ea typeface="Open Sans Light" panose="020B0306030504020204" pitchFamily="34" charset="0"/>
                <a:cs typeface="Open Sans Light" panose="020B0306030504020204" pitchFamily="34" charset="0"/>
                <a:hlinkClick r:id="rId11"/>
              </a:rPr>
              <a:t>Learn JS Pathway</a:t>
            </a:r>
            <a:r>
              <a:rPr lang="en-ID" smtClean="0">
                <a:latin typeface="Open Sans Light" panose="020B0306030504020204" pitchFamily="34" charset="0"/>
                <a:ea typeface="Open Sans Light" panose="020B0306030504020204" pitchFamily="34" charset="0"/>
                <a:cs typeface="Open Sans Light" panose="020B0306030504020204" pitchFamily="34" charset="0"/>
              </a:rPr>
              <a:t> by MDN</a:t>
            </a:r>
          </a:p>
          <a:p>
            <a:pPr marL="0" indent="0">
              <a:buNone/>
            </a:pP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73674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1812395"/>
          </a:xfrm>
        </p:spPr>
        <p:txBody>
          <a:bodyPr/>
          <a:lstStyle/>
          <a:p>
            <a:r>
              <a:rPr lang="en-ID" smtClean="0">
                <a:latin typeface="Open Sans" panose="020B0606030504020204" pitchFamily="34" charset="0"/>
                <a:ea typeface="Open Sans" panose="020B0606030504020204" pitchFamily="34" charset="0"/>
                <a:cs typeface="Open Sans" panose="020B0606030504020204" pitchFamily="34" charset="0"/>
              </a:rPr>
              <a:t>The </a:t>
            </a:r>
            <a:r>
              <a:rPr lang="en-ID" smtClean="0">
                <a:latin typeface="Open Sans" panose="020B0606030504020204" pitchFamily="34" charset="0"/>
                <a:ea typeface="Open Sans" panose="020B0606030504020204" pitchFamily="34" charset="0"/>
                <a:cs typeface="Open Sans" panose="020B0606030504020204" pitchFamily="34" charset="0"/>
              </a:rPr>
              <a:t>End of Our Journey</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idx="1"/>
          </p:nvPr>
        </p:nvSpPr>
        <p:spPr>
          <a:xfrm>
            <a:off x="831850" y="3522133"/>
            <a:ext cx="10515600" cy="2567517"/>
          </a:xfrm>
        </p:spPr>
        <p:txBody>
          <a:bodyPr>
            <a:normAutofit/>
          </a:bodyPr>
          <a:lstStyle/>
          <a:p>
            <a:pPr>
              <a:lnSpc>
                <a:spcPct val="100000"/>
              </a:lnSpc>
            </a:pPr>
            <a:r>
              <a:rPr lang="en-ID" sz="1800" i="1" smtClean="0">
                <a:latin typeface="Open Sans Light" panose="020B0306030504020204" pitchFamily="34" charset="0"/>
                <a:ea typeface="Open Sans Light" panose="020B0306030504020204" pitchFamily="34" charset="0"/>
                <a:cs typeface="Open Sans Light" panose="020B0306030504020204" pitchFamily="34" charset="0"/>
              </a:rPr>
              <a:t>Thank you for all your attention! Probably all of this is very comprehensive and tiring to follow. But, worry not because you can review the code later! </a:t>
            </a:r>
          </a:p>
          <a:p>
            <a:pPr>
              <a:lnSpc>
                <a:spcPct val="100000"/>
              </a:lnSpc>
            </a:pPr>
            <a:r>
              <a:rPr lang="en-ID" sz="1800" i="1" smtClean="0">
                <a:latin typeface="Open Sans Light" panose="020B0306030504020204" pitchFamily="34" charset="0"/>
                <a:ea typeface="Open Sans Light" panose="020B0306030504020204" pitchFamily="34" charset="0"/>
                <a:cs typeface="Open Sans Light" panose="020B0306030504020204" pitchFamily="34" charset="0"/>
              </a:rPr>
              <a:t>This is the introduction to the Front-end Web Development. But, only using this knowledge and a little more effort you can build professional Website in no time! Cool isn’t it?</a:t>
            </a:r>
            <a:endParaRPr lang="en-ID" sz="1800" i="1">
              <a:latin typeface="Open Sans Light" panose="020B0306030504020204" pitchFamily="34" charset="0"/>
              <a:ea typeface="Open Sans Light" panose="020B0306030504020204" pitchFamily="34" charset="0"/>
              <a:cs typeface="Open Sans Light" panose="020B0306030504020204" pitchFamily="34" charset="0"/>
            </a:endParaRPr>
          </a:p>
          <a:p>
            <a:pPr>
              <a:lnSpc>
                <a:spcPct val="100000"/>
              </a:lnSpc>
            </a:pPr>
            <a:r>
              <a:rPr lang="en-ID" sz="1800" i="1" smtClean="0">
                <a:latin typeface="Open Sans Light" panose="020B0306030504020204" pitchFamily="34" charset="0"/>
                <a:ea typeface="Open Sans Light" panose="020B0306030504020204" pitchFamily="34" charset="0"/>
                <a:cs typeface="Open Sans Light" panose="020B0306030504020204" pitchFamily="34" charset="0"/>
              </a:rPr>
              <a:t>Building website is simple, the most complex part of building a website is solving real problem. Don’t let creativity dies inside your head! After all what you need is only text editor, internet connection, and some drinks!</a:t>
            </a:r>
          </a:p>
        </p:txBody>
      </p:sp>
      <p:grpSp>
        <p:nvGrpSpPr>
          <p:cNvPr id="4" name="Group 3"/>
          <p:cNvGrpSpPr/>
          <p:nvPr/>
        </p:nvGrpSpPr>
        <p:grpSpPr>
          <a:xfrm>
            <a:off x="0" y="-172965"/>
            <a:ext cx="12192000" cy="452115"/>
            <a:chOff x="0" y="-172965"/>
            <a:chExt cx="12192000" cy="452115"/>
          </a:xfrm>
        </p:grpSpPr>
        <p:sp>
          <p:nvSpPr>
            <p:cNvPr id="5"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6" name="Group 5">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7" name="Rectangle 6">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208726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Now, we could scale </a:t>
            </a:r>
            <a:r>
              <a:rPr lang="en-ID" b="1" smtClean="0">
                <a:latin typeface="Open Sans Light" panose="020B0306030504020204" pitchFamily="34" charset="0"/>
                <a:ea typeface="Open Sans Light" panose="020B0306030504020204" pitchFamily="34" charset="0"/>
                <a:cs typeface="Open Sans Light" panose="020B0306030504020204" pitchFamily="34" charset="0"/>
              </a:rPr>
              <a:t>infinitely</a:t>
            </a:r>
            <a:r>
              <a:rPr lang="en-ID" smtClean="0">
                <a:latin typeface="Open Sans Light" panose="020B0306030504020204" pitchFamily="34" charset="0"/>
                <a:ea typeface="Open Sans Light" panose="020B0306030504020204" pitchFamily="34" charset="0"/>
                <a:cs typeface="Open Sans Light" panose="020B0306030504020204" pitchFamily="34" charset="0"/>
              </a:rPr>
              <a:t>!</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 name="Picture 1"/>
          <p:cNvPicPr>
            <a:picLocks noChangeAspect="1"/>
          </p:cNvPicPr>
          <p:nvPr/>
        </p:nvPicPr>
        <p:blipFill>
          <a:blip r:embed="rId3"/>
          <a:stretch>
            <a:fillRect/>
          </a:stretch>
        </p:blipFill>
        <p:spPr>
          <a:xfrm>
            <a:off x="3798132" y="1690688"/>
            <a:ext cx="4595734" cy="4293770"/>
          </a:xfrm>
          <a:prstGeom prst="rect">
            <a:avLst/>
          </a:prstGeom>
        </p:spPr>
      </p:pic>
    </p:spTree>
    <p:extLst>
      <p:ext uri="{BB962C8B-B14F-4D97-AF65-F5344CB8AC3E}">
        <p14:creationId xmlns:p14="http://schemas.microsoft.com/office/powerpoint/2010/main" val="1741824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72965"/>
            <a:ext cx="12192000" cy="452115"/>
            <a:chOff x="0" y="-172965"/>
            <a:chExt cx="12192000" cy="452115"/>
          </a:xfrm>
        </p:grpSpPr>
        <p:sp>
          <p:nvSpPr>
            <p:cNvPr id="17" name="Freeform: Shape 5">
              <a:extLst>
                <a:ext uri="{FF2B5EF4-FFF2-40B4-BE49-F238E27FC236}">
                  <a16:creationId xmlns:a16="http://schemas.microsoft.com/office/drawing/2014/main" id="{062C1BBA-4151-42D2-96BC-EA43F0A6A7B5}"/>
                </a:ext>
              </a:extLst>
            </p:cNvPr>
            <p:cNvSpPr/>
            <p:nvPr/>
          </p:nvSpPr>
          <p:spPr>
            <a:xfrm rot="2700000">
              <a:off x="5869942" y="-172965"/>
              <a:ext cx="452115" cy="452115"/>
            </a:xfrm>
            <a:custGeom>
              <a:avLst/>
              <a:gdLst>
                <a:gd name="connsiteX0" fmla="*/ 0 w 1131512"/>
                <a:gd name="connsiteY0" fmla="*/ 1131512 h 1131512"/>
                <a:gd name="connsiteX1" fmla="*/ 1131512 w 1131512"/>
                <a:gd name="connsiteY1" fmla="*/ 0 h 1131512"/>
                <a:gd name="connsiteX2" fmla="*/ 1131512 w 1131512"/>
                <a:gd name="connsiteY2" fmla="*/ 1131512 h 1131512"/>
              </a:gdLst>
              <a:ahLst/>
              <a:cxnLst>
                <a:cxn ang="0">
                  <a:pos x="connsiteX0" y="connsiteY0"/>
                </a:cxn>
                <a:cxn ang="0">
                  <a:pos x="connsiteX1" y="connsiteY1"/>
                </a:cxn>
                <a:cxn ang="0">
                  <a:pos x="connsiteX2" y="connsiteY2"/>
                </a:cxn>
              </a:cxnLst>
              <a:rect l="l" t="t" r="r" b="b"/>
              <a:pathLst>
                <a:path w="1131512" h="1131512">
                  <a:moveTo>
                    <a:pt x="0" y="1131512"/>
                  </a:moveTo>
                  <a:lnTo>
                    <a:pt x="1131512" y="0"/>
                  </a:lnTo>
                  <a:lnTo>
                    <a:pt x="1131512" y="11315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9" name="Group 18">
              <a:extLst>
                <a:ext uri="{FF2B5EF4-FFF2-40B4-BE49-F238E27FC236}">
                  <a16:creationId xmlns:a16="http://schemas.microsoft.com/office/drawing/2014/main" id="{6CF10F06-3F23-4181-97C6-56D81AE36AC3}"/>
                </a:ext>
              </a:extLst>
            </p:cNvPr>
            <p:cNvGrpSpPr/>
            <p:nvPr/>
          </p:nvGrpSpPr>
          <p:grpSpPr>
            <a:xfrm>
              <a:off x="0" y="-1780"/>
              <a:ext cx="12192000" cy="63500"/>
              <a:chOff x="-1384301" y="4444637"/>
              <a:chExt cx="13142595" cy="63500"/>
            </a:xfrm>
          </p:grpSpPr>
          <p:sp>
            <p:nvSpPr>
              <p:cNvPr id="20" name="Rectangle 19">
                <a:extLst>
                  <a:ext uri="{FF2B5EF4-FFF2-40B4-BE49-F238E27FC236}">
                    <a16:creationId xmlns:a16="http://schemas.microsoft.com/office/drawing/2014/main" id="{22585718-BF06-4C82-866B-0979E5AC2928}"/>
                  </a:ext>
                </a:extLst>
              </p:cNvPr>
              <p:cNvSpPr/>
              <p:nvPr/>
            </p:nvSpPr>
            <p:spPr>
              <a:xfrm>
                <a:off x="-1384301" y="4444637"/>
                <a:ext cx="4380865" cy="6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302EC0A-7E88-4A16-AF98-E9FB52C2C3D2}"/>
                  </a:ext>
                </a:extLst>
              </p:cNvPr>
              <p:cNvSpPr/>
              <p:nvPr/>
            </p:nvSpPr>
            <p:spPr>
              <a:xfrm>
                <a:off x="2996564" y="4444637"/>
                <a:ext cx="4380865" cy="6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2A004BA-760D-4955-9118-8F3176A6BA8C}"/>
                  </a:ext>
                </a:extLst>
              </p:cNvPr>
              <p:cNvSpPr/>
              <p:nvPr/>
            </p:nvSpPr>
            <p:spPr>
              <a:xfrm>
                <a:off x="7377429" y="4444637"/>
                <a:ext cx="4380865" cy="6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itle 1"/>
          <p:cNvSpPr txBox="1">
            <a:spLocks/>
          </p:cNvSpPr>
          <p:nvPr/>
        </p:nvSpPr>
        <p:spPr>
          <a:xfrm>
            <a:off x="838200" y="365125"/>
            <a:ext cx="10515600"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mtClean="0">
                <a:latin typeface="Open Sans Light" panose="020B0306030504020204" pitchFamily="34" charset="0"/>
                <a:ea typeface="Open Sans Light" panose="020B0306030504020204" pitchFamily="34" charset="0"/>
                <a:cs typeface="Open Sans Light" panose="020B0306030504020204" pitchFamily="34" charset="0"/>
              </a:rPr>
              <a:t>We could use existing technology, Telephone!</a:t>
            </a:r>
            <a:endParaRPr lang="en-US">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2"/>
          <p:cNvPicPr>
            <a:picLocks noChangeAspect="1"/>
          </p:cNvPicPr>
          <p:nvPr/>
        </p:nvPicPr>
        <p:blipFill>
          <a:blip r:embed="rId3"/>
          <a:stretch>
            <a:fillRect/>
          </a:stretch>
        </p:blipFill>
        <p:spPr>
          <a:xfrm>
            <a:off x="3114674" y="1994093"/>
            <a:ext cx="5962650" cy="3438525"/>
          </a:xfrm>
          <a:prstGeom prst="rect">
            <a:avLst/>
          </a:prstGeom>
        </p:spPr>
      </p:pic>
    </p:spTree>
    <p:extLst>
      <p:ext uri="{BB962C8B-B14F-4D97-AF65-F5344CB8AC3E}">
        <p14:creationId xmlns:p14="http://schemas.microsoft.com/office/powerpoint/2010/main" val="1652684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il and Energy">
      <a:dk1>
        <a:srgbClr val="000000"/>
      </a:dk1>
      <a:lt1>
        <a:sysClr val="window" lastClr="FFFFFF"/>
      </a:lt1>
      <a:dk2>
        <a:srgbClr val="000000"/>
      </a:dk2>
      <a:lt2>
        <a:srgbClr val="FFFFFF"/>
      </a:lt2>
      <a:accent1>
        <a:srgbClr val="22B573"/>
      </a:accent1>
      <a:accent2>
        <a:srgbClr val="BFCEAE"/>
      </a:accent2>
      <a:accent3>
        <a:srgbClr val="8DB87C"/>
      </a:accent3>
      <a:accent4>
        <a:srgbClr val="F5D769"/>
      </a:accent4>
      <a:accent5>
        <a:srgbClr val="DDC885"/>
      </a:accent5>
      <a:accent6>
        <a:srgbClr val="ED8A3F"/>
      </a:accent6>
      <a:hlink>
        <a:srgbClr val="7678D8"/>
      </a:hlink>
      <a:folHlink>
        <a:srgbClr val="6568E9"/>
      </a:folHlink>
    </a:clrScheme>
    <a:fontScheme name="Transportatio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tore-help-slide">
  <a:themeElements>
    <a:clrScheme name="SlideGenius">
      <a:dk1>
        <a:sysClr val="windowText" lastClr="000000"/>
      </a:dk1>
      <a:lt1>
        <a:sysClr val="window" lastClr="FFFFFF"/>
      </a:lt1>
      <a:dk2>
        <a:srgbClr val="CCCCCC"/>
      </a:dk2>
      <a:lt2>
        <a:srgbClr val="F7F6F5"/>
      </a:lt2>
      <a:accent1>
        <a:srgbClr val="C20012"/>
      </a:accent1>
      <a:accent2>
        <a:srgbClr val="DCD9DA"/>
      </a:accent2>
      <a:accent3>
        <a:srgbClr val="525E66"/>
      </a:accent3>
      <a:accent4>
        <a:srgbClr val="4F4F4F"/>
      </a:accent4>
      <a:accent5>
        <a:srgbClr val="CCCCCC"/>
      </a:accent5>
      <a:accent6>
        <a:srgbClr val="F2F2F2"/>
      </a:accent6>
      <a:hlink>
        <a:srgbClr val="C20012"/>
      </a:hlink>
      <a:folHlink>
        <a:srgbClr val="C2001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4144</Words>
  <Application>Microsoft Office PowerPoint</Application>
  <PresentationFormat>Widescreen</PresentationFormat>
  <Paragraphs>496</Paragraphs>
  <Slides>79</Slides>
  <Notes>79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79</vt:i4>
      </vt:variant>
    </vt:vector>
  </HeadingPairs>
  <TitlesOfParts>
    <vt:vector size="88" baseType="lpstr">
      <vt:lpstr>Arial</vt:lpstr>
      <vt:lpstr>Calibri</vt:lpstr>
      <vt:lpstr>Calibri Light</vt:lpstr>
      <vt:lpstr>Consolas</vt:lpstr>
      <vt:lpstr>Open Sans</vt:lpstr>
      <vt:lpstr>Open Sans Light</vt:lpstr>
      <vt:lpstr>Wingdings</vt:lpstr>
      <vt:lpstr>Office Theme</vt:lpstr>
      <vt:lpstr>slide-store-help-slide</vt:lpstr>
      <vt:lpstr>PowerPoint Presentation</vt:lpstr>
      <vt:lpstr>The Story of Internet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Internet and the Web</vt:lpstr>
      <vt:lpstr>The Story of Web</vt:lpstr>
      <vt:lpstr>PowerPoint Presentation</vt:lpstr>
      <vt:lpstr>PowerPoint Presentation</vt:lpstr>
      <vt:lpstr>PowerPoint Presentation</vt:lpstr>
      <vt:lpstr>PowerPoint Presentation</vt:lpstr>
      <vt:lpstr>The Story of Your First Website</vt:lpstr>
      <vt:lpstr>Let’s Install the Basic Software</vt:lpstr>
      <vt:lpstr>Next, plan what will your website look like?</vt:lpstr>
      <vt:lpstr>Sketch your website out!</vt:lpstr>
      <vt:lpstr>Choosing your Assets!</vt:lpstr>
      <vt:lpstr>Organize the file structure!</vt:lpstr>
      <vt:lpstr>The structure should look like this</vt:lpstr>
      <vt:lpstr>HTML The Skeleton of Our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 The Skin of Our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JavaScript The Muscle of Our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Resource</vt:lpstr>
      <vt:lpstr>More Resource</vt:lpstr>
      <vt:lpstr>More Resource</vt:lpstr>
      <vt:lpstr>More Resource</vt:lpstr>
      <vt:lpstr>The End of Our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SGInteractive</dc:creator>
  <cp:lastModifiedBy>Charlie Tahar</cp:lastModifiedBy>
  <cp:revision>102</cp:revision>
  <cp:lastPrinted>2018-09-07T02:48:49Z</cp:lastPrinted>
  <dcterms:created xsi:type="dcterms:W3CDTF">2017-10-02T03:57:42Z</dcterms:created>
  <dcterms:modified xsi:type="dcterms:W3CDTF">2018-09-07T02:48:51Z</dcterms:modified>
</cp:coreProperties>
</file>